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Montserrat Bold" charset="1" panose="00000800000000000000"/>
      <p:regular r:id="rId23"/>
    </p:embeddedFont>
    <p:embeddedFont>
      <p:font typeface="Public Sans Bold" charset="1" panose="00000000000000000000"/>
      <p:regular r:id="rId24"/>
    </p:embeddedFont>
    <p:embeddedFont>
      <p:font typeface="Public Sans" charset="1" panose="00000000000000000000"/>
      <p:regular r:id="rId25"/>
    </p:embeddedFont>
    <p:embeddedFont>
      <p:font typeface="Barlow Bold" charset="1" panose="00000800000000000000"/>
      <p:regular r:id="rId26"/>
    </p:embeddedFont>
    <p:embeddedFont>
      <p:font typeface="Montserrat" charset="1" panose="00000500000000000000"/>
      <p:regular r:id="rId27"/>
    </p:embeddedFont>
    <p:embeddedFont>
      <p:font typeface="Public Sans Italics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69.png" Type="http://schemas.openxmlformats.org/officeDocument/2006/relationships/image"/><Relationship Id="rId14" Target="../media/image70.svg" Type="http://schemas.openxmlformats.org/officeDocument/2006/relationships/image"/><Relationship Id="rId15" Target="../media/image71.png" Type="http://schemas.openxmlformats.org/officeDocument/2006/relationships/image"/><Relationship Id="rId16" Target="../media/image72.svg" Type="http://schemas.openxmlformats.org/officeDocument/2006/relationships/image"/><Relationship Id="rId17" Target="../media/image73.png" Type="http://schemas.openxmlformats.org/officeDocument/2006/relationships/image"/><Relationship Id="rId18" Target="../media/image74.svg" Type="http://schemas.openxmlformats.org/officeDocument/2006/relationships/image"/><Relationship Id="rId19" Target="../media/image75.png" Type="http://schemas.openxmlformats.org/officeDocument/2006/relationships/image"/><Relationship Id="rId2" Target="../media/image1.jpeg" Type="http://schemas.openxmlformats.org/officeDocument/2006/relationships/image"/><Relationship Id="rId20" Target="../media/image76.sv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82.jpeg" Type="http://schemas.openxmlformats.org/officeDocument/2006/relationships/image"/><Relationship Id="rId13" Target="../media/image83.jpeg" Type="http://schemas.openxmlformats.org/officeDocument/2006/relationships/image"/><Relationship Id="rId14" Target="../media/image84.jpeg" Type="http://schemas.openxmlformats.org/officeDocument/2006/relationships/image"/><Relationship Id="rId15" Target="../media/image8.png" Type="http://schemas.openxmlformats.org/officeDocument/2006/relationships/image"/><Relationship Id="rId16" Target="../media/image9.svg" Type="http://schemas.openxmlformats.org/officeDocument/2006/relationships/image"/><Relationship Id="rId17" Target="../media/image85.png" Type="http://schemas.openxmlformats.org/officeDocument/2006/relationships/image"/><Relationship Id="rId18" Target="../media/image86.svg" Type="http://schemas.openxmlformats.org/officeDocument/2006/relationships/image"/><Relationship Id="rId19" Target="../media/image87.png" Type="http://schemas.openxmlformats.org/officeDocument/2006/relationships/image"/><Relationship Id="rId2" Target="../media/image1.jpeg" Type="http://schemas.openxmlformats.org/officeDocument/2006/relationships/image"/><Relationship Id="rId20" Target="../media/image88.svg" Type="http://schemas.openxmlformats.org/officeDocument/2006/relationships/image"/><Relationship Id="rId21" Target="../media/image89.png" Type="http://schemas.openxmlformats.org/officeDocument/2006/relationships/image"/><Relationship Id="rId22" Target="../media/image90.svg" Type="http://schemas.openxmlformats.org/officeDocument/2006/relationships/image"/><Relationship Id="rId3" Target="../media/image77.jpe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2.png" Type="http://schemas.openxmlformats.org/officeDocument/2006/relationships/image"/><Relationship Id="rId4" Target="../media/image93.svg" Type="http://schemas.openxmlformats.org/officeDocument/2006/relationships/image"/><Relationship Id="rId5" Target="../media/image4.png" Type="http://schemas.openxmlformats.org/officeDocument/2006/relationships/image"/><Relationship Id="rId6" Target="../media/image94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14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8.png" Type="http://schemas.openxmlformats.org/officeDocument/2006/relationships/image"/><Relationship Id="rId16" Target="../media/image9.svg" Type="http://schemas.openxmlformats.org/officeDocument/2006/relationships/image"/><Relationship Id="rId2" Target="../media/image11.jpeg" Type="http://schemas.openxmlformats.org/officeDocument/2006/relationships/image"/><Relationship Id="rId3" Target="../media/image21.jpeg" Type="http://schemas.openxmlformats.org/officeDocument/2006/relationships/image"/><Relationship Id="rId4" Target="../media/image4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15" Target="../media/image36.png" Type="http://schemas.openxmlformats.org/officeDocument/2006/relationships/image"/><Relationship Id="rId16" Target="../media/image37.svg" Type="http://schemas.openxmlformats.org/officeDocument/2006/relationships/image"/><Relationship Id="rId17" Target="../media/image38.png" Type="http://schemas.openxmlformats.org/officeDocument/2006/relationships/image"/><Relationship Id="rId18" Target="../media/image39.svg" Type="http://schemas.openxmlformats.org/officeDocument/2006/relationships/image"/><Relationship Id="rId19" Target="../media/image40.png" Type="http://schemas.openxmlformats.org/officeDocument/2006/relationships/image"/><Relationship Id="rId2" Target="../media/image1.jpeg" Type="http://schemas.openxmlformats.org/officeDocument/2006/relationships/image"/><Relationship Id="rId20" Target="../media/image41.svg" Type="http://schemas.openxmlformats.org/officeDocument/2006/relationships/image"/><Relationship Id="rId21" Target="../media/image42.png" Type="http://schemas.openxmlformats.org/officeDocument/2006/relationships/image"/><Relationship Id="rId22" Target="../media/image43.sv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50.png" Type="http://schemas.openxmlformats.org/officeDocument/2006/relationships/image"/><Relationship Id="rId14" Target="../media/image51.svg" Type="http://schemas.openxmlformats.org/officeDocument/2006/relationships/image"/><Relationship Id="rId15" Target="../media/image2.png" Type="http://schemas.openxmlformats.org/officeDocument/2006/relationships/image"/><Relationship Id="rId16" Target="../media/image3.svg" Type="http://schemas.openxmlformats.org/officeDocument/2006/relationships/image"/><Relationship Id="rId17" Target="../media/image8.png" Type="http://schemas.openxmlformats.org/officeDocument/2006/relationships/image"/><Relationship Id="rId18" Target="../media/image9.svg" Type="http://schemas.openxmlformats.org/officeDocument/2006/relationships/image"/><Relationship Id="rId19" Target="../media/image19.png" Type="http://schemas.openxmlformats.org/officeDocument/2006/relationships/image"/><Relationship Id="rId2" Target="../media/image11.jpeg" Type="http://schemas.openxmlformats.org/officeDocument/2006/relationships/image"/><Relationship Id="rId20" Target="../media/image20.svg" Type="http://schemas.openxmlformats.org/officeDocument/2006/relationships/image"/><Relationship Id="rId21" Target="../media/image52.png" Type="http://schemas.openxmlformats.org/officeDocument/2006/relationships/image"/><Relationship Id="rId22" Target="../media/image53.sv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svg" Type="http://schemas.openxmlformats.org/officeDocument/2006/relationships/image"/><Relationship Id="rId12" Target="../media/image8.png" Type="http://schemas.openxmlformats.org/officeDocument/2006/relationships/image"/><Relationship Id="rId13" Target="../media/image9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52.png" Type="http://schemas.openxmlformats.org/officeDocument/2006/relationships/image"/><Relationship Id="rId17" Target="../media/image53.svg" Type="http://schemas.openxmlformats.org/officeDocument/2006/relationships/image"/><Relationship Id="rId2" Target="../media/image11.jpe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62.png" Type="http://schemas.openxmlformats.org/officeDocument/2006/relationships/image"/><Relationship Id="rId9" Target="../media/image6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media/image19.png" Type="http://schemas.openxmlformats.org/officeDocument/2006/relationships/image"/><Relationship Id="rId16" Target="../media/image20.svg" Type="http://schemas.openxmlformats.org/officeDocument/2006/relationships/image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66.jpe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66011" y="4395746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5" y="0"/>
                </a:lnTo>
                <a:lnTo>
                  <a:pt x="3859025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05419" y="1891834"/>
            <a:ext cx="10058175" cy="8758373"/>
            <a:chOff x="0" y="0"/>
            <a:chExt cx="802162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25" y="0"/>
              <a:ext cx="792111" cy="698500"/>
            </a:xfrm>
            <a:custGeom>
              <a:avLst/>
              <a:gdLst/>
              <a:ahLst/>
              <a:cxnLst/>
              <a:rect r="r" b="b" t="t" l="l"/>
              <a:pathLst>
                <a:path h="698500" w="792111">
                  <a:moveTo>
                    <a:pt x="783976" y="371870"/>
                  </a:moveTo>
                  <a:lnTo>
                    <a:pt x="607098" y="675880"/>
                  </a:lnTo>
                  <a:cubicBezTo>
                    <a:pt x="598950" y="689884"/>
                    <a:pt x="583969" y="698500"/>
                    <a:pt x="567767" y="698500"/>
                  </a:cubicBezTo>
                  <a:lnTo>
                    <a:pt x="224345" y="698500"/>
                  </a:lnTo>
                  <a:cubicBezTo>
                    <a:pt x="208143" y="698500"/>
                    <a:pt x="193162" y="689884"/>
                    <a:pt x="185014" y="675880"/>
                  </a:cubicBezTo>
                  <a:lnTo>
                    <a:pt x="8136" y="371870"/>
                  </a:lnTo>
                  <a:cubicBezTo>
                    <a:pt x="0" y="357887"/>
                    <a:pt x="0" y="340613"/>
                    <a:pt x="8136" y="326630"/>
                  </a:cubicBezTo>
                  <a:lnTo>
                    <a:pt x="185014" y="22620"/>
                  </a:lnTo>
                  <a:cubicBezTo>
                    <a:pt x="193162" y="8616"/>
                    <a:pt x="208143" y="0"/>
                    <a:pt x="224345" y="0"/>
                  </a:cubicBezTo>
                  <a:lnTo>
                    <a:pt x="567767" y="0"/>
                  </a:lnTo>
                  <a:cubicBezTo>
                    <a:pt x="583969" y="0"/>
                    <a:pt x="598950" y="8616"/>
                    <a:pt x="607098" y="22620"/>
                  </a:cubicBezTo>
                  <a:lnTo>
                    <a:pt x="783976" y="326630"/>
                  </a:lnTo>
                  <a:cubicBezTo>
                    <a:pt x="792112" y="340613"/>
                    <a:pt x="792112" y="357887"/>
                    <a:pt x="783976" y="371870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4300" y="-47625"/>
              <a:ext cx="573562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125550" y="-3296953"/>
            <a:ext cx="8555124" cy="4688015"/>
            <a:chOff x="0" y="0"/>
            <a:chExt cx="999749" cy="547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284" y="0"/>
              <a:ext cx="993180" cy="547840"/>
            </a:xfrm>
            <a:custGeom>
              <a:avLst/>
              <a:gdLst/>
              <a:ahLst/>
              <a:cxnLst/>
              <a:rect r="r" b="b" t="t" l="l"/>
              <a:pathLst>
                <a:path h="547840" w="993180">
                  <a:moveTo>
                    <a:pt x="988377" y="284822"/>
                  </a:moveTo>
                  <a:lnTo>
                    <a:pt x="801352" y="536938"/>
                  </a:lnTo>
                  <a:cubicBezTo>
                    <a:pt x="796264" y="543796"/>
                    <a:pt x="788230" y="547840"/>
                    <a:pt x="779690" y="547840"/>
                  </a:cubicBezTo>
                  <a:lnTo>
                    <a:pt x="213490" y="547840"/>
                  </a:lnTo>
                  <a:cubicBezTo>
                    <a:pt x="204951" y="547840"/>
                    <a:pt x="196916" y="543796"/>
                    <a:pt x="191829" y="536938"/>
                  </a:cubicBezTo>
                  <a:lnTo>
                    <a:pt x="4803" y="284822"/>
                  </a:lnTo>
                  <a:cubicBezTo>
                    <a:pt x="0" y="278347"/>
                    <a:pt x="0" y="269492"/>
                    <a:pt x="4803" y="263018"/>
                  </a:cubicBezTo>
                  <a:lnTo>
                    <a:pt x="191829" y="10902"/>
                  </a:lnTo>
                  <a:cubicBezTo>
                    <a:pt x="196916" y="4044"/>
                    <a:pt x="204951" y="0"/>
                    <a:pt x="213490" y="0"/>
                  </a:cubicBezTo>
                  <a:lnTo>
                    <a:pt x="779690" y="0"/>
                  </a:lnTo>
                  <a:cubicBezTo>
                    <a:pt x="788230" y="0"/>
                    <a:pt x="796264" y="4044"/>
                    <a:pt x="801352" y="10902"/>
                  </a:cubicBezTo>
                  <a:lnTo>
                    <a:pt x="988377" y="263018"/>
                  </a:lnTo>
                  <a:cubicBezTo>
                    <a:pt x="993180" y="269492"/>
                    <a:pt x="993180" y="278347"/>
                    <a:pt x="988377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3050398" y="6914292"/>
            <a:ext cx="8555124" cy="4688015"/>
            <a:chOff x="0" y="0"/>
            <a:chExt cx="999749" cy="547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284" y="0"/>
              <a:ext cx="993180" cy="547840"/>
            </a:xfrm>
            <a:custGeom>
              <a:avLst/>
              <a:gdLst/>
              <a:ahLst/>
              <a:cxnLst/>
              <a:rect r="r" b="b" t="t" l="l"/>
              <a:pathLst>
                <a:path h="547840" w="993180">
                  <a:moveTo>
                    <a:pt x="988377" y="284822"/>
                  </a:moveTo>
                  <a:lnTo>
                    <a:pt x="801352" y="536938"/>
                  </a:lnTo>
                  <a:cubicBezTo>
                    <a:pt x="796264" y="543796"/>
                    <a:pt x="788230" y="547840"/>
                    <a:pt x="779690" y="547840"/>
                  </a:cubicBezTo>
                  <a:lnTo>
                    <a:pt x="213490" y="547840"/>
                  </a:lnTo>
                  <a:cubicBezTo>
                    <a:pt x="204951" y="547840"/>
                    <a:pt x="196916" y="543796"/>
                    <a:pt x="191829" y="536938"/>
                  </a:cubicBezTo>
                  <a:lnTo>
                    <a:pt x="4803" y="284822"/>
                  </a:lnTo>
                  <a:cubicBezTo>
                    <a:pt x="0" y="278347"/>
                    <a:pt x="0" y="269492"/>
                    <a:pt x="4803" y="263018"/>
                  </a:cubicBezTo>
                  <a:lnTo>
                    <a:pt x="191829" y="10902"/>
                  </a:lnTo>
                  <a:cubicBezTo>
                    <a:pt x="196916" y="4044"/>
                    <a:pt x="204951" y="0"/>
                    <a:pt x="213490" y="0"/>
                  </a:cubicBezTo>
                  <a:lnTo>
                    <a:pt x="779690" y="0"/>
                  </a:lnTo>
                  <a:cubicBezTo>
                    <a:pt x="788230" y="0"/>
                    <a:pt x="796264" y="4044"/>
                    <a:pt x="801352" y="10902"/>
                  </a:cubicBezTo>
                  <a:lnTo>
                    <a:pt x="988377" y="263018"/>
                  </a:lnTo>
                  <a:cubicBezTo>
                    <a:pt x="993180" y="269492"/>
                    <a:pt x="993180" y="278347"/>
                    <a:pt x="988377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895523" y="-826130"/>
            <a:ext cx="10502929" cy="9025955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13" y="0"/>
              <a:ext cx="8031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75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F4892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2040384" y="7905069"/>
            <a:ext cx="12935908" cy="5977256"/>
            <a:chOff x="0" y="0"/>
            <a:chExt cx="1511686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907" y="0"/>
              <a:ext cx="1503871" cy="698500"/>
            </a:xfrm>
            <a:custGeom>
              <a:avLst/>
              <a:gdLst/>
              <a:ahLst/>
              <a:cxnLst/>
              <a:rect r="r" b="b" t="t" l="l"/>
              <a:pathLst>
                <a:path h="698500" w="1503871">
                  <a:moveTo>
                    <a:pt x="1497545" y="366838"/>
                  </a:moveTo>
                  <a:lnTo>
                    <a:pt x="1314812" y="680912"/>
                  </a:lnTo>
                  <a:cubicBezTo>
                    <a:pt x="1308476" y="691801"/>
                    <a:pt x="1296828" y="698500"/>
                    <a:pt x="1284230" y="698500"/>
                  </a:cubicBezTo>
                  <a:lnTo>
                    <a:pt x="219641" y="698500"/>
                  </a:lnTo>
                  <a:cubicBezTo>
                    <a:pt x="207043" y="698500"/>
                    <a:pt x="195395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5" y="6699"/>
                    <a:pt x="207043" y="0"/>
                    <a:pt x="219641" y="0"/>
                  </a:cubicBezTo>
                  <a:lnTo>
                    <a:pt x="1284230" y="0"/>
                  </a:lnTo>
                  <a:cubicBezTo>
                    <a:pt x="1296828" y="0"/>
                    <a:pt x="1308476" y="6699"/>
                    <a:pt x="1314812" y="17588"/>
                  </a:cubicBezTo>
                  <a:lnTo>
                    <a:pt x="1497545" y="331662"/>
                  </a:lnTo>
                  <a:cubicBezTo>
                    <a:pt x="1503871" y="342534"/>
                    <a:pt x="1503871" y="355966"/>
                    <a:pt x="1497545" y="366838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47625"/>
              <a:ext cx="1283086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3634036" y="-4274165"/>
            <a:ext cx="12935908" cy="5977256"/>
            <a:chOff x="0" y="0"/>
            <a:chExt cx="1511686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3907" y="0"/>
              <a:ext cx="1503871" cy="698500"/>
            </a:xfrm>
            <a:custGeom>
              <a:avLst/>
              <a:gdLst/>
              <a:ahLst/>
              <a:cxnLst/>
              <a:rect r="r" b="b" t="t" l="l"/>
              <a:pathLst>
                <a:path h="698500" w="1503871">
                  <a:moveTo>
                    <a:pt x="1497545" y="366838"/>
                  </a:moveTo>
                  <a:lnTo>
                    <a:pt x="1314812" y="680912"/>
                  </a:lnTo>
                  <a:cubicBezTo>
                    <a:pt x="1308476" y="691801"/>
                    <a:pt x="1296828" y="698500"/>
                    <a:pt x="1284230" y="698500"/>
                  </a:cubicBezTo>
                  <a:lnTo>
                    <a:pt x="219641" y="698500"/>
                  </a:lnTo>
                  <a:cubicBezTo>
                    <a:pt x="207043" y="698500"/>
                    <a:pt x="195395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5" y="6699"/>
                    <a:pt x="207043" y="0"/>
                    <a:pt x="219641" y="0"/>
                  </a:cubicBezTo>
                  <a:lnTo>
                    <a:pt x="1284230" y="0"/>
                  </a:lnTo>
                  <a:cubicBezTo>
                    <a:pt x="1296828" y="0"/>
                    <a:pt x="1308476" y="6699"/>
                    <a:pt x="1314812" y="17588"/>
                  </a:cubicBezTo>
                  <a:lnTo>
                    <a:pt x="1497545" y="331662"/>
                  </a:lnTo>
                  <a:cubicBezTo>
                    <a:pt x="1503871" y="342534"/>
                    <a:pt x="1503871" y="355966"/>
                    <a:pt x="1497545" y="366838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47625"/>
              <a:ext cx="1283086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3827403">
            <a:off x="9865038" y="4686545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706435" y="-826130"/>
            <a:ext cx="10159941" cy="8731199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268" y="0"/>
              <a:ext cx="802265" cy="698500"/>
            </a:xfrm>
            <a:custGeom>
              <a:avLst/>
              <a:gdLst/>
              <a:ahLst/>
              <a:cxnLst/>
              <a:rect r="r" b="b" t="t" l="l"/>
              <a:pathLst>
                <a:path h="698500" w="802265">
                  <a:moveTo>
                    <a:pt x="793737" y="372961"/>
                  </a:moveTo>
                  <a:lnTo>
                    <a:pt x="618127" y="674789"/>
                  </a:lnTo>
                  <a:cubicBezTo>
                    <a:pt x="609586" y="689469"/>
                    <a:pt x="593884" y="698500"/>
                    <a:pt x="576900" y="698500"/>
                  </a:cubicBezTo>
                  <a:lnTo>
                    <a:pt x="225364" y="698500"/>
                  </a:lnTo>
                  <a:cubicBezTo>
                    <a:pt x="208380" y="698500"/>
                    <a:pt x="192678" y="689469"/>
                    <a:pt x="184137" y="674789"/>
                  </a:cubicBezTo>
                  <a:lnTo>
                    <a:pt x="8527" y="372961"/>
                  </a:lnTo>
                  <a:cubicBezTo>
                    <a:pt x="0" y="358304"/>
                    <a:pt x="0" y="340196"/>
                    <a:pt x="8527" y="325539"/>
                  </a:cubicBezTo>
                  <a:lnTo>
                    <a:pt x="184137" y="23711"/>
                  </a:lnTo>
                  <a:cubicBezTo>
                    <a:pt x="192678" y="9031"/>
                    <a:pt x="208380" y="0"/>
                    <a:pt x="225364" y="0"/>
                  </a:cubicBezTo>
                  <a:lnTo>
                    <a:pt x="576900" y="0"/>
                  </a:lnTo>
                  <a:cubicBezTo>
                    <a:pt x="593884" y="0"/>
                    <a:pt x="609586" y="9031"/>
                    <a:pt x="618127" y="23711"/>
                  </a:cubicBezTo>
                  <a:lnTo>
                    <a:pt x="793737" y="325539"/>
                  </a:lnTo>
                  <a:cubicBezTo>
                    <a:pt x="802264" y="340196"/>
                    <a:pt x="802264" y="358304"/>
                    <a:pt x="793737" y="372961"/>
                  </a:cubicBezTo>
                  <a:close/>
                </a:path>
              </a:pathLst>
            </a:custGeom>
            <a:blipFill>
              <a:blip r:embed="rId6"/>
              <a:stretch>
                <a:fillRect l="-30451" t="0" r="-927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1255825" y="3659032"/>
            <a:ext cx="4679399" cy="3895996"/>
            <a:chOff x="0" y="0"/>
            <a:chExt cx="6239199" cy="5194662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4633407" cy="3981834"/>
              <a:chOff x="0" y="0"/>
              <a:chExt cx="812800" cy="6985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3850" y="0"/>
                <a:ext cx="8051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05100">
                    <a:moveTo>
                      <a:pt x="798867" y="366581"/>
                    </a:moveTo>
                    <a:lnTo>
                      <a:pt x="615833" y="681169"/>
                    </a:lnTo>
                    <a:cubicBezTo>
                      <a:pt x="609591" y="691899"/>
                      <a:pt x="598113" y="698500"/>
                      <a:pt x="585699" y="698500"/>
                    </a:cubicBezTo>
                    <a:lnTo>
                      <a:pt x="219401" y="698500"/>
                    </a:lnTo>
                    <a:cubicBezTo>
                      <a:pt x="206987" y="698500"/>
                      <a:pt x="195509" y="691899"/>
                      <a:pt x="189267" y="681169"/>
                    </a:cubicBezTo>
                    <a:lnTo>
                      <a:pt x="6233" y="366581"/>
                    </a:lnTo>
                    <a:cubicBezTo>
                      <a:pt x="0" y="355868"/>
                      <a:pt x="0" y="342632"/>
                      <a:pt x="6233" y="331919"/>
                    </a:cubicBezTo>
                    <a:lnTo>
                      <a:pt x="189267" y="17331"/>
                    </a:lnTo>
                    <a:cubicBezTo>
                      <a:pt x="195509" y="6601"/>
                      <a:pt x="206987" y="0"/>
                      <a:pt x="219401" y="0"/>
                    </a:cubicBezTo>
                    <a:lnTo>
                      <a:pt x="585699" y="0"/>
                    </a:lnTo>
                    <a:cubicBezTo>
                      <a:pt x="598113" y="0"/>
                      <a:pt x="609591" y="6601"/>
                      <a:pt x="615833" y="17331"/>
                    </a:cubicBezTo>
                    <a:lnTo>
                      <a:pt x="798867" y="331919"/>
                    </a:lnTo>
                    <a:cubicBezTo>
                      <a:pt x="805100" y="342632"/>
                      <a:pt x="805100" y="355868"/>
                      <a:pt x="798867" y="36658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3622127" y="2945615"/>
              <a:ext cx="2617073" cy="2249047"/>
              <a:chOff x="0" y="0"/>
              <a:chExt cx="812800" cy="6985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6817" y="0"/>
                <a:ext cx="799167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799167">
                    <a:moveTo>
                      <a:pt x="788131" y="379933"/>
                    </a:moveTo>
                    <a:lnTo>
                      <a:pt x="620635" y="667817"/>
                    </a:lnTo>
                    <a:cubicBezTo>
                      <a:pt x="609582" y="686813"/>
                      <a:pt x="589262" y="698500"/>
                      <a:pt x="567284" y="698500"/>
                    </a:cubicBezTo>
                    <a:lnTo>
                      <a:pt x="231882" y="698500"/>
                    </a:lnTo>
                    <a:cubicBezTo>
                      <a:pt x="209904" y="698500"/>
                      <a:pt x="189584" y="686813"/>
                      <a:pt x="178531" y="667817"/>
                    </a:cubicBezTo>
                    <a:lnTo>
                      <a:pt x="11035" y="379933"/>
                    </a:lnTo>
                    <a:cubicBezTo>
                      <a:pt x="0" y="360966"/>
                      <a:pt x="0" y="337534"/>
                      <a:pt x="11035" y="318567"/>
                    </a:cubicBezTo>
                    <a:lnTo>
                      <a:pt x="178531" y="30683"/>
                    </a:lnTo>
                    <a:cubicBezTo>
                      <a:pt x="189584" y="11687"/>
                      <a:pt x="209904" y="0"/>
                      <a:pt x="231882" y="0"/>
                    </a:cubicBezTo>
                    <a:lnTo>
                      <a:pt x="567284" y="0"/>
                    </a:lnTo>
                    <a:cubicBezTo>
                      <a:pt x="589262" y="0"/>
                      <a:pt x="609582" y="11687"/>
                      <a:pt x="620635" y="30683"/>
                    </a:cubicBezTo>
                    <a:lnTo>
                      <a:pt x="788131" y="318567"/>
                    </a:lnTo>
                    <a:cubicBezTo>
                      <a:pt x="799166" y="337534"/>
                      <a:pt x="799166" y="360966"/>
                      <a:pt x="788131" y="37993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32" id="32"/>
          <p:cNvSpPr/>
          <p:nvPr/>
        </p:nvSpPr>
        <p:spPr>
          <a:xfrm flipH="false" flipV="false" rot="0">
            <a:off x="-498650" y="8664575"/>
            <a:ext cx="997301" cy="812800"/>
          </a:xfrm>
          <a:custGeom>
            <a:avLst/>
            <a:gdLst/>
            <a:ahLst/>
            <a:cxnLst/>
            <a:rect r="r" b="b" t="t" l="l"/>
            <a:pathLst>
              <a:path h="812800" w="997301">
                <a:moveTo>
                  <a:pt x="0" y="0"/>
                </a:moveTo>
                <a:lnTo>
                  <a:pt x="997300" y="0"/>
                </a:lnTo>
                <a:lnTo>
                  <a:pt x="9973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009966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4" y="0"/>
                </a:lnTo>
                <a:lnTo>
                  <a:pt x="1177504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-588752" y="-39888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932330" y="-111628"/>
            <a:ext cx="4990479" cy="1814720"/>
          </a:xfrm>
          <a:custGeom>
            <a:avLst/>
            <a:gdLst/>
            <a:ahLst/>
            <a:cxnLst/>
            <a:rect r="r" b="b" t="t" l="l"/>
            <a:pathLst>
              <a:path h="1814720" w="4990479">
                <a:moveTo>
                  <a:pt x="0" y="0"/>
                </a:moveTo>
                <a:lnTo>
                  <a:pt x="4990479" y="0"/>
                </a:lnTo>
                <a:lnTo>
                  <a:pt x="4990479" y="1814719"/>
                </a:lnTo>
                <a:lnTo>
                  <a:pt x="0" y="18147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028700" y="2814044"/>
            <a:ext cx="7430376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CATCH AI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7847919"/>
            <a:ext cx="8273172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Integrantes: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Marcos Bombalas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Eyleen Collado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Luis Gómez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Marcos Hernández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28700" y="5781436"/>
            <a:ext cx="7937311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Sistema Avatar para Traducción de Voz a Lengua de Señas Chilena (LSCh)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595524" y="8826500"/>
            <a:ext cx="407183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Fecha:</a:t>
            </a: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30 /Agosto /2025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93795" y="4960233"/>
            <a:ext cx="2700338" cy="722348"/>
            <a:chOff x="0" y="0"/>
            <a:chExt cx="711200" cy="1902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1200" cy="190248"/>
            </a:xfrm>
            <a:custGeom>
              <a:avLst/>
              <a:gdLst/>
              <a:ahLst/>
              <a:cxnLst/>
              <a:rect r="r" b="b" t="t" l="l"/>
              <a:pathLst>
                <a:path h="190248" w="711200">
                  <a:moveTo>
                    <a:pt x="0" y="0"/>
                  </a:moveTo>
                  <a:lnTo>
                    <a:pt x="711200" y="0"/>
                  </a:lnTo>
                  <a:lnTo>
                    <a:pt x="711200" y="190248"/>
                  </a:lnTo>
                  <a:lnTo>
                    <a:pt x="0" y="190248"/>
                  </a:ln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711200" cy="256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794132" y="4960233"/>
            <a:ext cx="2700338" cy="722348"/>
            <a:chOff x="0" y="0"/>
            <a:chExt cx="711200" cy="190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11200" cy="190248"/>
            </a:xfrm>
            <a:custGeom>
              <a:avLst/>
              <a:gdLst/>
              <a:ahLst/>
              <a:cxnLst/>
              <a:rect r="r" b="b" t="t" l="l"/>
              <a:pathLst>
                <a:path h="190248" w="711200">
                  <a:moveTo>
                    <a:pt x="0" y="0"/>
                  </a:moveTo>
                  <a:lnTo>
                    <a:pt x="711200" y="0"/>
                  </a:lnTo>
                  <a:lnTo>
                    <a:pt x="711200" y="190248"/>
                  </a:lnTo>
                  <a:lnTo>
                    <a:pt x="0" y="190248"/>
                  </a:lnTo>
                  <a:close/>
                </a:path>
              </a:pathLst>
            </a:custGeom>
            <a:solidFill>
              <a:srgbClr val="F489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711200" cy="266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94470" y="4960233"/>
            <a:ext cx="2700338" cy="722348"/>
            <a:chOff x="0" y="0"/>
            <a:chExt cx="711200" cy="1902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11200" cy="190248"/>
            </a:xfrm>
            <a:custGeom>
              <a:avLst/>
              <a:gdLst/>
              <a:ahLst/>
              <a:cxnLst/>
              <a:rect r="r" b="b" t="t" l="l"/>
              <a:pathLst>
                <a:path h="190248" w="711200">
                  <a:moveTo>
                    <a:pt x="0" y="0"/>
                  </a:moveTo>
                  <a:lnTo>
                    <a:pt x="711200" y="0"/>
                  </a:lnTo>
                  <a:lnTo>
                    <a:pt x="711200" y="190248"/>
                  </a:lnTo>
                  <a:lnTo>
                    <a:pt x="0" y="190248"/>
                  </a:ln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711200" cy="266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3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194807" y="4960233"/>
            <a:ext cx="2700338" cy="722348"/>
            <a:chOff x="0" y="0"/>
            <a:chExt cx="711200" cy="1902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11200" cy="190248"/>
            </a:xfrm>
            <a:custGeom>
              <a:avLst/>
              <a:gdLst/>
              <a:ahLst/>
              <a:cxnLst/>
              <a:rect r="r" b="b" t="t" l="l"/>
              <a:pathLst>
                <a:path h="190248" w="711200">
                  <a:moveTo>
                    <a:pt x="0" y="0"/>
                  </a:moveTo>
                  <a:lnTo>
                    <a:pt x="711200" y="0"/>
                  </a:lnTo>
                  <a:lnTo>
                    <a:pt x="711200" y="190248"/>
                  </a:lnTo>
                  <a:lnTo>
                    <a:pt x="0" y="190248"/>
                  </a:lnTo>
                  <a:close/>
                </a:path>
              </a:pathLst>
            </a:custGeom>
            <a:solidFill>
              <a:srgbClr val="F4892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711200" cy="266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4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352079" y="7933204"/>
            <a:ext cx="2569531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Definir objetivos y priorizar tareas (flujo voz → texto → seña).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017294" y="6048845"/>
            <a:ext cx="1074734" cy="107473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16578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390078" y="6044257"/>
            <a:ext cx="1074734" cy="107473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16578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612127" y="3527737"/>
            <a:ext cx="1074734" cy="107473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F48924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029056" y="3527737"/>
            <a:ext cx="1074734" cy="107473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F48924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3554661" y="5682581"/>
            <a:ext cx="0" cy="366264"/>
          </a:xfrm>
          <a:prstGeom prst="line">
            <a:avLst/>
          </a:prstGeom>
          <a:ln cap="flat" w="19050">
            <a:solidFill>
              <a:srgbClr val="1D1A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8927445" y="5677993"/>
            <a:ext cx="0" cy="366264"/>
          </a:xfrm>
          <a:prstGeom prst="line">
            <a:avLst/>
          </a:prstGeom>
          <a:ln cap="flat" w="19050">
            <a:solidFill>
              <a:srgbClr val="1D1A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6149493" y="4602471"/>
            <a:ext cx="0" cy="366264"/>
          </a:xfrm>
          <a:prstGeom prst="line">
            <a:avLst/>
          </a:prstGeom>
          <a:ln cap="flat" w="19050">
            <a:solidFill>
              <a:srgbClr val="1D1A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11566423" y="4602471"/>
            <a:ext cx="0" cy="366264"/>
          </a:xfrm>
          <a:prstGeom prst="line">
            <a:avLst/>
          </a:prstGeom>
          <a:ln cap="flat" w="19050">
            <a:solidFill>
              <a:srgbClr val="1D1A1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-5075465" y="-4588628"/>
            <a:ext cx="8000049" cy="6875042"/>
            <a:chOff x="0" y="0"/>
            <a:chExt cx="812800" cy="6985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6318" y="0"/>
              <a:ext cx="800164" cy="698500"/>
            </a:xfrm>
            <a:custGeom>
              <a:avLst/>
              <a:gdLst/>
              <a:ahLst/>
              <a:cxnLst/>
              <a:rect r="r" b="b" t="t" l="l"/>
              <a:pathLst>
                <a:path h="698500" w="800164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222558" y="-367861"/>
            <a:ext cx="2618432" cy="690611"/>
          </a:xfrm>
          <a:custGeom>
            <a:avLst/>
            <a:gdLst/>
            <a:ahLst/>
            <a:cxnLst/>
            <a:rect r="r" b="b" t="t" l="l"/>
            <a:pathLst>
              <a:path h="690611" w="2618432">
                <a:moveTo>
                  <a:pt x="0" y="0"/>
                </a:moveTo>
                <a:lnTo>
                  <a:pt x="2618432" y="0"/>
                </a:lnTo>
                <a:lnTo>
                  <a:pt x="2618432" y="690611"/>
                </a:lnTo>
                <a:lnTo>
                  <a:pt x="0" y="690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-2268514" y="-1094021"/>
            <a:ext cx="3297214" cy="2833543"/>
            <a:chOff x="0" y="0"/>
            <a:chExt cx="812800" cy="6985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-1767061" y="8211836"/>
            <a:ext cx="5210521" cy="4477792"/>
            <a:chOff x="0" y="0"/>
            <a:chExt cx="812800" cy="6985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51229" y="9212828"/>
            <a:ext cx="3297214" cy="2833543"/>
            <a:chOff x="0" y="0"/>
            <a:chExt cx="812800" cy="6985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6522581" y="-298588"/>
            <a:ext cx="2809969" cy="2414817"/>
            <a:chOff x="0" y="0"/>
            <a:chExt cx="812800" cy="6985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16232722" y="-1100305"/>
            <a:ext cx="2215935" cy="1963872"/>
          </a:xfrm>
          <a:custGeom>
            <a:avLst/>
            <a:gdLst/>
            <a:ahLst/>
            <a:cxnLst/>
            <a:rect r="r" b="b" t="t" l="l"/>
            <a:pathLst>
              <a:path h="1963872" w="2215935">
                <a:moveTo>
                  <a:pt x="0" y="0"/>
                </a:moveTo>
                <a:lnTo>
                  <a:pt x="2215935" y="0"/>
                </a:lnTo>
                <a:lnTo>
                  <a:pt x="2215935" y="1963873"/>
                </a:lnTo>
                <a:lnTo>
                  <a:pt x="0" y="1963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5998053" y="8614508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0" id="50"/>
          <p:cNvGrpSpPr/>
          <p:nvPr/>
        </p:nvGrpSpPr>
        <p:grpSpPr>
          <a:xfrm rot="0">
            <a:off x="14043734" y="9851941"/>
            <a:ext cx="4377976" cy="537986"/>
            <a:chOff x="0" y="0"/>
            <a:chExt cx="1153047" cy="141692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153047" cy="141692"/>
            </a:xfrm>
            <a:custGeom>
              <a:avLst/>
              <a:gdLst/>
              <a:ahLst/>
              <a:cxnLst/>
              <a:rect r="r" b="b" t="t" l="l"/>
              <a:pathLst>
                <a:path h="141692" w="1153047">
                  <a:moveTo>
                    <a:pt x="70846" y="0"/>
                  </a:moveTo>
                  <a:lnTo>
                    <a:pt x="1082201" y="0"/>
                  </a:lnTo>
                  <a:cubicBezTo>
                    <a:pt x="1100991" y="0"/>
                    <a:pt x="1119011" y="7464"/>
                    <a:pt x="1132297" y="20750"/>
                  </a:cubicBezTo>
                  <a:cubicBezTo>
                    <a:pt x="1145583" y="34036"/>
                    <a:pt x="1153047" y="52056"/>
                    <a:pt x="1153047" y="70846"/>
                  </a:cubicBezTo>
                  <a:lnTo>
                    <a:pt x="1153047" y="70846"/>
                  </a:lnTo>
                  <a:cubicBezTo>
                    <a:pt x="1153047" y="89635"/>
                    <a:pt x="1145583" y="107655"/>
                    <a:pt x="1132297" y="120942"/>
                  </a:cubicBezTo>
                  <a:cubicBezTo>
                    <a:pt x="1119011" y="134228"/>
                    <a:pt x="1100991" y="141692"/>
                    <a:pt x="108220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47625"/>
              <a:ext cx="1153047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5400000">
            <a:off x="1071228" y="4673584"/>
            <a:ext cx="735918" cy="1309216"/>
            <a:chOff x="0" y="0"/>
            <a:chExt cx="736600" cy="131043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736600" cy="1310430"/>
            </a:xfrm>
            <a:custGeom>
              <a:avLst/>
              <a:gdLst/>
              <a:ahLst/>
              <a:cxnLst/>
              <a:rect r="r" b="b" t="t" l="l"/>
              <a:pathLst>
                <a:path h="1310430" w="736600">
                  <a:moveTo>
                    <a:pt x="736600" y="0"/>
                  </a:moveTo>
                  <a:lnTo>
                    <a:pt x="736600" y="1310430"/>
                  </a:lnTo>
                  <a:lnTo>
                    <a:pt x="368300" y="1183430"/>
                  </a:lnTo>
                  <a:lnTo>
                    <a:pt x="0" y="131043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16578D"/>
            </a:solidFill>
            <a:ln cap="sq">
              <a:noFill/>
              <a:prstDash val="solid"/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47625"/>
              <a:ext cx="736600" cy="1231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5568003" y="4589004"/>
            <a:ext cx="1455254" cy="1455254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48924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9" id="59"/>
          <p:cNvSpPr/>
          <p:nvPr/>
        </p:nvSpPr>
        <p:spPr>
          <a:xfrm flipH="false" flipV="false" rot="0">
            <a:off x="3311720" y="6332982"/>
            <a:ext cx="556498" cy="506413"/>
          </a:xfrm>
          <a:custGeom>
            <a:avLst/>
            <a:gdLst/>
            <a:ahLst/>
            <a:cxnLst/>
            <a:rect r="r" b="b" t="t" l="l"/>
            <a:pathLst>
              <a:path h="506413" w="556498">
                <a:moveTo>
                  <a:pt x="0" y="0"/>
                </a:moveTo>
                <a:lnTo>
                  <a:pt x="556498" y="0"/>
                </a:lnTo>
                <a:lnTo>
                  <a:pt x="556498" y="506413"/>
                </a:lnTo>
                <a:lnTo>
                  <a:pt x="0" y="5064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-894147" y="8813948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1" id="61"/>
          <p:cNvGrpSpPr/>
          <p:nvPr/>
        </p:nvGrpSpPr>
        <p:grpSpPr>
          <a:xfrm rot="0">
            <a:off x="12867665" y="4955645"/>
            <a:ext cx="2700338" cy="722348"/>
            <a:chOff x="0" y="0"/>
            <a:chExt cx="711200" cy="190248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711200" cy="190248"/>
            </a:xfrm>
            <a:custGeom>
              <a:avLst/>
              <a:gdLst/>
              <a:ahLst/>
              <a:cxnLst/>
              <a:rect r="r" b="b" t="t" l="l"/>
              <a:pathLst>
                <a:path h="190248" w="711200">
                  <a:moveTo>
                    <a:pt x="0" y="0"/>
                  </a:moveTo>
                  <a:lnTo>
                    <a:pt x="711200" y="0"/>
                  </a:lnTo>
                  <a:lnTo>
                    <a:pt x="711200" y="190248"/>
                  </a:lnTo>
                  <a:lnTo>
                    <a:pt x="0" y="190248"/>
                  </a:ln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76200"/>
              <a:ext cx="711200" cy="266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5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3745829" y="5978747"/>
            <a:ext cx="1074734" cy="1074734"/>
            <a:chOff x="0" y="0"/>
            <a:chExt cx="8128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85725" cap="sq">
              <a:solidFill>
                <a:srgbClr val="16578D"/>
              </a:solidFill>
              <a:prstDash val="solid"/>
              <a:miter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7" id="67"/>
          <p:cNvSpPr/>
          <p:nvPr/>
        </p:nvSpPr>
        <p:spPr>
          <a:xfrm>
            <a:off x="14272311" y="5612483"/>
            <a:ext cx="0" cy="366264"/>
          </a:xfrm>
          <a:prstGeom prst="line">
            <a:avLst/>
          </a:prstGeom>
          <a:ln cap="flat" w="19050">
            <a:solidFill>
              <a:srgbClr val="1D1A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8" id="68"/>
          <p:cNvSpPr/>
          <p:nvPr/>
        </p:nvSpPr>
        <p:spPr>
          <a:xfrm flipH="false" flipV="false" rot="0">
            <a:off x="13977715" y="6196548"/>
            <a:ext cx="589192" cy="648354"/>
          </a:xfrm>
          <a:custGeom>
            <a:avLst/>
            <a:gdLst/>
            <a:ahLst/>
            <a:cxnLst/>
            <a:rect r="r" b="b" t="t" l="l"/>
            <a:pathLst>
              <a:path h="648354" w="589192">
                <a:moveTo>
                  <a:pt x="0" y="0"/>
                </a:moveTo>
                <a:lnTo>
                  <a:pt x="589192" y="0"/>
                </a:lnTo>
                <a:lnTo>
                  <a:pt x="589192" y="648354"/>
                </a:lnTo>
                <a:lnTo>
                  <a:pt x="0" y="6483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5831391" y="3758344"/>
            <a:ext cx="659382" cy="598389"/>
          </a:xfrm>
          <a:custGeom>
            <a:avLst/>
            <a:gdLst/>
            <a:ahLst/>
            <a:cxnLst/>
            <a:rect r="r" b="b" t="t" l="l"/>
            <a:pathLst>
              <a:path h="598389" w="659382">
                <a:moveTo>
                  <a:pt x="0" y="0"/>
                </a:moveTo>
                <a:lnTo>
                  <a:pt x="659382" y="0"/>
                </a:lnTo>
                <a:lnTo>
                  <a:pt x="659382" y="598389"/>
                </a:lnTo>
                <a:lnTo>
                  <a:pt x="0" y="59838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0" id="70"/>
          <p:cNvSpPr/>
          <p:nvPr/>
        </p:nvSpPr>
        <p:spPr>
          <a:xfrm flipH="false" flipV="false" rot="0">
            <a:off x="11218891" y="3704715"/>
            <a:ext cx="695063" cy="705647"/>
          </a:xfrm>
          <a:custGeom>
            <a:avLst/>
            <a:gdLst/>
            <a:ahLst/>
            <a:cxnLst/>
            <a:rect r="r" b="b" t="t" l="l"/>
            <a:pathLst>
              <a:path h="705647" w="695063">
                <a:moveTo>
                  <a:pt x="0" y="0"/>
                </a:moveTo>
                <a:lnTo>
                  <a:pt x="695063" y="0"/>
                </a:lnTo>
                <a:lnTo>
                  <a:pt x="695063" y="705647"/>
                </a:lnTo>
                <a:lnTo>
                  <a:pt x="0" y="70564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8536442" y="6211579"/>
            <a:ext cx="801056" cy="642848"/>
          </a:xfrm>
          <a:custGeom>
            <a:avLst/>
            <a:gdLst/>
            <a:ahLst/>
            <a:cxnLst/>
            <a:rect r="r" b="b" t="t" l="l"/>
            <a:pathLst>
              <a:path h="642848" w="801056">
                <a:moveTo>
                  <a:pt x="0" y="0"/>
                </a:moveTo>
                <a:lnTo>
                  <a:pt x="801056" y="0"/>
                </a:lnTo>
                <a:lnTo>
                  <a:pt x="801056" y="642848"/>
                </a:lnTo>
                <a:lnTo>
                  <a:pt x="0" y="64284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2" id="72"/>
          <p:cNvSpPr txBox="true"/>
          <p:nvPr/>
        </p:nvSpPr>
        <p:spPr>
          <a:xfrm rot="0">
            <a:off x="9973234" y="2705514"/>
            <a:ext cx="3186376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Mostrar avances, recibir feedback y proponer mejoras.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7294135" y="7933204"/>
            <a:ext cx="3434645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Reconocimiento de voz, diccionario visual + animaciones, avatar en Godot.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4876316" y="2535233"/>
            <a:ext cx="2569531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Gestión: Uso de tableros Kanban (Trello/GitHub Projects).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2269895" y="7352179"/>
            <a:ext cx="2733899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Planificación: 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9664811" y="2276889"/>
            <a:ext cx="3803222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Revisión y retrospectiva: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7290479" y="7352179"/>
            <a:ext cx="3438301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Sprints (2-3 sem.):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4794132" y="2116133"/>
            <a:ext cx="2733899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Gestión: 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4695328" y="711380"/>
            <a:ext cx="9050501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METODOLOGÍA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5711506" y="1692455"/>
            <a:ext cx="6596246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Scrum, con trabajo iterativo e incremental, adaptado a cambios.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2987546" y="7933204"/>
            <a:ext cx="2580457" cy="1180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1707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Presentación del MVP y del diccionario</a:t>
            </a:r>
          </a:p>
          <a:p>
            <a:pPr algn="ctr">
              <a:lnSpc>
                <a:spcPts val="2390"/>
              </a:lnSpc>
            </a:pPr>
            <a:r>
              <a:rPr lang="en-US" sz="1707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Evaluación de la comisión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2316223" y="7352179"/>
            <a:ext cx="3803222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Entrega y Presentación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2234" y="2770361"/>
            <a:ext cx="3973758" cy="4588635"/>
            <a:chOff x="0" y="0"/>
            <a:chExt cx="54991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3"/>
              <a:stretch>
                <a:fillRect l="-19073" t="-32756" r="-8688" b="-14944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851757" y="2103064"/>
            <a:ext cx="1719746" cy="1719746"/>
          </a:xfrm>
          <a:custGeom>
            <a:avLst/>
            <a:gdLst/>
            <a:ahLst/>
            <a:cxnLst/>
            <a:rect r="r" b="b" t="t" l="l"/>
            <a:pathLst>
              <a:path h="1719746" w="1719746">
                <a:moveTo>
                  <a:pt x="0" y="0"/>
                </a:moveTo>
                <a:lnTo>
                  <a:pt x="1719746" y="0"/>
                </a:lnTo>
                <a:lnTo>
                  <a:pt x="1719746" y="1719746"/>
                </a:lnTo>
                <a:lnTo>
                  <a:pt x="0" y="1719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78058" y="2219291"/>
            <a:ext cx="1267144" cy="126714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578D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9806806"/>
            <a:ext cx="18441919" cy="480194"/>
            <a:chOff x="0" y="0"/>
            <a:chExt cx="5441694" cy="1416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41694" cy="141692"/>
            </a:xfrm>
            <a:custGeom>
              <a:avLst/>
              <a:gdLst/>
              <a:ahLst/>
              <a:cxnLst/>
              <a:rect r="r" b="b" t="t" l="l"/>
              <a:pathLst>
                <a:path h="141692" w="5441694">
                  <a:moveTo>
                    <a:pt x="21410" y="0"/>
                  </a:moveTo>
                  <a:lnTo>
                    <a:pt x="5420284" y="0"/>
                  </a:lnTo>
                  <a:cubicBezTo>
                    <a:pt x="5425962" y="0"/>
                    <a:pt x="5431408" y="2256"/>
                    <a:pt x="5435423" y="6271"/>
                  </a:cubicBezTo>
                  <a:cubicBezTo>
                    <a:pt x="5439438" y="10286"/>
                    <a:pt x="5441694" y="15732"/>
                    <a:pt x="5441694" y="21410"/>
                  </a:cubicBezTo>
                  <a:lnTo>
                    <a:pt x="5441694" y="120282"/>
                  </a:lnTo>
                  <a:cubicBezTo>
                    <a:pt x="5441694" y="125960"/>
                    <a:pt x="5439438" y="131406"/>
                    <a:pt x="5435423" y="135421"/>
                  </a:cubicBezTo>
                  <a:cubicBezTo>
                    <a:pt x="5431408" y="139436"/>
                    <a:pt x="5425962" y="141692"/>
                    <a:pt x="5420284" y="141692"/>
                  </a:cubicBezTo>
                  <a:lnTo>
                    <a:pt x="21410" y="141692"/>
                  </a:lnTo>
                  <a:cubicBezTo>
                    <a:pt x="15732" y="141692"/>
                    <a:pt x="10286" y="139436"/>
                    <a:pt x="6271" y="135421"/>
                  </a:cubicBezTo>
                  <a:cubicBezTo>
                    <a:pt x="2256" y="131406"/>
                    <a:pt x="0" y="125960"/>
                    <a:pt x="0" y="120282"/>
                  </a:cubicBezTo>
                  <a:lnTo>
                    <a:pt x="0" y="21410"/>
                  </a:lnTo>
                  <a:cubicBezTo>
                    <a:pt x="0" y="15732"/>
                    <a:pt x="2256" y="10286"/>
                    <a:pt x="6271" y="6271"/>
                  </a:cubicBezTo>
                  <a:cubicBezTo>
                    <a:pt x="10286" y="2256"/>
                    <a:pt x="15732" y="0"/>
                    <a:pt x="21410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441694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93397" y="-108627"/>
            <a:ext cx="4287337" cy="412575"/>
          </a:xfrm>
          <a:custGeom>
            <a:avLst/>
            <a:gdLst/>
            <a:ahLst/>
            <a:cxnLst/>
            <a:rect r="r" b="b" t="t" l="l"/>
            <a:pathLst>
              <a:path h="412575" w="4287337">
                <a:moveTo>
                  <a:pt x="0" y="0"/>
                </a:moveTo>
                <a:lnTo>
                  <a:pt x="4287337" y="0"/>
                </a:lnTo>
                <a:lnTo>
                  <a:pt x="4287337" y="412576"/>
                </a:lnTo>
                <a:lnTo>
                  <a:pt x="0" y="412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478956" r="-11191" b="-115767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1404985" y="-723743"/>
            <a:ext cx="2809969" cy="2414817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420640" y="7599114"/>
            <a:ext cx="2311589" cy="1817640"/>
            <a:chOff x="0" y="0"/>
            <a:chExt cx="696717" cy="5478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293" y="0"/>
              <a:ext cx="682130" cy="547840"/>
            </a:xfrm>
            <a:custGeom>
              <a:avLst/>
              <a:gdLst/>
              <a:ahLst/>
              <a:cxnLst/>
              <a:rect r="r" b="b" t="t" l="l"/>
              <a:pathLst>
                <a:path h="547840" w="682130">
                  <a:moveTo>
                    <a:pt x="671465" y="298129"/>
                  </a:moveTo>
                  <a:lnTo>
                    <a:pt x="504182" y="523631"/>
                  </a:lnTo>
                  <a:cubicBezTo>
                    <a:pt x="492885" y="538860"/>
                    <a:pt x="475043" y="547840"/>
                    <a:pt x="456081" y="547840"/>
                  </a:cubicBezTo>
                  <a:lnTo>
                    <a:pt x="226050" y="547840"/>
                  </a:lnTo>
                  <a:cubicBezTo>
                    <a:pt x="207088" y="547840"/>
                    <a:pt x="189246" y="538860"/>
                    <a:pt x="177948" y="523631"/>
                  </a:cubicBezTo>
                  <a:lnTo>
                    <a:pt x="10666" y="298129"/>
                  </a:lnTo>
                  <a:cubicBezTo>
                    <a:pt x="0" y="283751"/>
                    <a:pt x="0" y="264088"/>
                    <a:pt x="10666" y="249711"/>
                  </a:cubicBezTo>
                  <a:lnTo>
                    <a:pt x="177948" y="24209"/>
                  </a:lnTo>
                  <a:cubicBezTo>
                    <a:pt x="189246" y="8980"/>
                    <a:pt x="207088" y="0"/>
                    <a:pt x="226050" y="0"/>
                  </a:cubicBezTo>
                  <a:lnTo>
                    <a:pt x="456081" y="0"/>
                  </a:lnTo>
                  <a:cubicBezTo>
                    <a:pt x="475043" y="0"/>
                    <a:pt x="492885" y="8980"/>
                    <a:pt x="504182" y="24209"/>
                  </a:cubicBezTo>
                  <a:lnTo>
                    <a:pt x="671465" y="249711"/>
                  </a:lnTo>
                  <a:cubicBezTo>
                    <a:pt x="682130" y="264088"/>
                    <a:pt x="682130" y="283751"/>
                    <a:pt x="671465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220395" y="2891367"/>
            <a:ext cx="781884" cy="767223"/>
          </a:xfrm>
          <a:custGeom>
            <a:avLst/>
            <a:gdLst/>
            <a:ahLst/>
            <a:cxnLst/>
            <a:rect r="r" b="b" t="t" l="l"/>
            <a:pathLst>
              <a:path h="767223" w="781884">
                <a:moveTo>
                  <a:pt x="0" y="0"/>
                </a:moveTo>
                <a:lnTo>
                  <a:pt x="781884" y="0"/>
                </a:lnTo>
                <a:lnTo>
                  <a:pt x="781884" y="767223"/>
                </a:lnTo>
                <a:lnTo>
                  <a:pt x="0" y="7672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092320" y="10059862"/>
            <a:ext cx="1351009" cy="454277"/>
          </a:xfrm>
          <a:custGeom>
            <a:avLst/>
            <a:gdLst/>
            <a:ahLst/>
            <a:cxnLst/>
            <a:rect r="r" b="b" t="t" l="l"/>
            <a:pathLst>
              <a:path h="454277" w="1351009">
                <a:moveTo>
                  <a:pt x="0" y="0"/>
                </a:moveTo>
                <a:lnTo>
                  <a:pt x="1351009" y="0"/>
                </a:lnTo>
                <a:lnTo>
                  <a:pt x="1351009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4896854" y="2795845"/>
            <a:ext cx="3973758" cy="4588635"/>
            <a:chOff x="0" y="0"/>
            <a:chExt cx="54991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12"/>
              <a:stretch>
                <a:fillRect l="-7736" t="0" r="-7736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6026377" y="2128548"/>
            <a:ext cx="1719746" cy="1719746"/>
          </a:xfrm>
          <a:custGeom>
            <a:avLst/>
            <a:gdLst/>
            <a:ahLst/>
            <a:cxnLst/>
            <a:rect r="r" b="b" t="t" l="l"/>
            <a:pathLst>
              <a:path h="1719746" w="1719746">
                <a:moveTo>
                  <a:pt x="0" y="0"/>
                </a:moveTo>
                <a:lnTo>
                  <a:pt x="1719746" y="0"/>
                </a:lnTo>
                <a:lnTo>
                  <a:pt x="1719746" y="1719745"/>
                </a:lnTo>
                <a:lnTo>
                  <a:pt x="0" y="1719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6252678" y="2244774"/>
            <a:ext cx="1267144" cy="126714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578D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070638" y="2795845"/>
            <a:ext cx="3973758" cy="4588635"/>
            <a:chOff x="0" y="0"/>
            <a:chExt cx="54991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13"/>
              <a:stretch>
                <a:fillRect l="0" t="0" r="-21516" b="-40481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10200161" y="2128548"/>
            <a:ext cx="1719746" cy="1719746"/>
          </a:xfrm>
          <a:custGeom>
            <a:avLst/>
            <a:gdLst/>
            <a:ahLst/>
            <a:cxnLst/>
            <a:rect r="r" b="b" t="t" l="l"/>
            <a:pathLst>
              <a:path h="1719746" w="1719746">
                <a:moveTo>
                  <a:pt x="0" y="0"/>
                </a:moveTo>
                <a:lnTo>
                  <a:pt x="1719745" y="0"/>
                </a:lnTo>
                <a:lnTo>
                  <a:pt x="1719745" y="1719745"/>
                </a:lnTo>
                <a:lnTo>
                  <a:pt x="0" y="1719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0426461" y="2244774"/>
            <a:ext cx="1267144" cy="126714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578D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244421" y="2795845"/>
            <a:ext cx="3973758" cy="4588635"/>
            <a:chOff x="0" y="0"/>
            <a:chExt cx="5499100" cy="6350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14"/>
              <a:stretch>
                <a:fillRect l="-5937" t="-21854" r="-12224" b="-16303"/>
              </a:stretch>
            </a:blipFill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14373944" y="2128548"/>
            <a:ext cx="1719746" cy="1719746"/>
          </a:xfrm>
          <a:custGeom>
            <a:avLst/>
            <a:gdLst/>
            <a:ahLst/>
            <a:cxnLst/>
            <a:rect r="r" b="b" t="t" l="l"/>
            <a:pathLst>
              <a:path h="1719746" w="1719746">
                <a:moveTo>
                  <a:pt x="0" y="0"/>
                </a:moveTo>
                <a:lnTo>
                  <a:pt x="1719746" y="0"/>
                </a:lnTo>
                <a:lnTo>
                  <a:pt x="1719746" y="1719745"/>
                </a:lnTo>
                <a:lnTo>
                  <a:pt x="0" y="1719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4600245" y="2244774"/>
            <a:ext cx="1267144" cy="1267144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578D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3971906" y="1743717"/>
            <a:ext cx="2849772" cy="38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1"/>
              </a:lnSpc>
            </a:pPr>
            <a:r>
              <a:rPr lang="en-US" sz="2186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Desarrollador y QA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-1767061" y="8211836"/>
            <a:ext cx="5210521" cy="4477792"/>
            <a:chOff x="0" y="0"/>
            <a:chExt cx="812800" cy="6985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651229" y="9212828"/>
            <a:ext cx="3297214" cy="2833543"/>
            <a:chOff x="0" y="0"/>
            <a:chExt cx="812800" cy="6985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-894147" y="8813948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15682739" y="-2508868"/>
            <a:ext cx="5210521" cy="4477792"/>
            <a:chOff x="0" y="0"/>
            <a:chExt cx="812800" cy="6985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6883015" y="306811"/>
            <a:ext cx="2809969" cy="2414817"/>
            <a:chOff x="0" y="0"/>
            <a:chExt cx="812800" cy="6985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3" id="53"/>
          <p:cNvSpPr/>
          <p:nvPr/>
        </p:nvSpPr>
        <p:spPr>
          <a:xfrm flipH="false" flipV="false" rot="0">
            <a:off x="2172100" y="2313333"/>
            <a:ext cx="1079060" cy="1079060"/>
          </a:xfrm>
          <a:custGeom>
            <a:avLst/>
            <a:gdLst/>
            <a:ahLst/>
            <a:cxnLst/>
            <a:rect r="r" b="b" t="t" l="l"/>
            <a:pathLst>
              <a:path h="1079060" w="1079060">
                <a:moveTo>
                  <a:pt x="0" y="0"/>
                </a:moveTo>
                <a:lnTo>
                  <a:pt x="1079060" y="0"/>
                </a:lnTo>
                <a:lnTo>
                  <a:pt x="1079060" y="1079060"/>
                </a:lnTo>
                <a:lnTo>
                  <a:pt x="0" y="107906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6422842" y="2414298"/>
            <a:ext cx="978095" cy="978095"/>
          </a:xfrm>
          <a:custGeom>
            <a:avLst/>
            <a:gdLst/>
            <a:ahLst/>
            <a:cxnLst/>
            <a:rect r="r" b="b" t="t" l="l"/>
            <a:pathLst>
              <a:path h="978095" w="978095">
                <a:moveTo>
                  <a:pt x="0" y="0"/>
                </a:moveTo>
                <a:lnTo>
                  <a:pt x="978096" y="0"/>
                </a:lnTo>
                <a:lnTo>
                  <a:pt x="978096" y="978095"/>
                </a:lnTo>
                <a:lnTo>
                  <a:pt x="0" y="97809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0651096" y="2457104"/>
            <a:ext cx="817875" cy="817875"/>
          </a:xfrm>
          <a:custGeom>
            <a:avLst/>
            <a:gdLst/>
            <a:ahLst/>
            <a:cxnLst/>
            <a:rect r="r" b="b" t="t" l="l"/>
            <a:pathLst>
              <a:path h="817875" w="817875">
                <a:moveTo>
                  <a:pt x="0" y="0"/>
                </a:moveTo>
                <a:lnTo>
                  <a:pt x="817875" y="0"/>
                </a:lnTo>
                <a:lnTo>
                  <a:pt x="817875" y="817875"/>
                </a:lnTo>
                <a:lnTo>
                  <a:pt x="0" y="81787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4825571" y="2457104"/>
            <a:ext cx="817875" cy="817875"/>
          </a:xfrm>
          <a:custGeom>
            <a:avLst/>
            <a:gdLst/>
            <a:ahLst/>
            <a:cxnLst/>
            <a:rect r="r" b="b" t="t" l="l"/>
            <a:pathLst>
              <a:path h="817875" w="817875">
                <a:moveTo>
                  <a:pt x="0" y="0"/>
                </a:moveTo>
                <a:lnTo>
                  <a:pt x="817875" y="0"/>
                </a:lnTo>
                <a:lnTo>
                  <a:pt x="817875" y="817875"/>
                </a:lnTo>
                <a:lnTo>
                  <a:pt x="0" y="81787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7" id="57"/>
          <p:cNvSpPr txBox="true"/>
          <p:nvPr/>
        </p:nvSpPr>
        <p:spPr>
          <a:xfrm rot="0">
            <a:off x="1123769" y="7391666"/>
            <a:ext cx="317572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Eyleen Collado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4896854" y="445566"/>
            <a:ext cx="8896015" cy="107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Equipo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449719" y="1718234"/>
            <a:ext cx="2849772" cy="38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1"/>
              </a:lnSpc>
            </a:pPr>
            <a:r>
              <a:rPr lang="en-US" sz="2186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Product Owner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5298389" y="7417149"/>
            <a:ext cx="317572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Marcos Bombalas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5624339" y="1743717"/>
            <a:ext cx="2849772" cy="38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1"/>
              </a:lnSpc>
            </a:pPr>
            <a:r>
              <a:rPr lang="en-US" sz="2186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Scrum Master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9472173" y="7417149"/>
            <a:ext cx="317572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Luis Gómez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798122" y="1743717"/>
            <a:ext cx="2849772" cy="38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1"/>
              </a:lnSpc>
            </a:pPr>
            <a:r>
              <a:rPr lang="en-US" sz="2186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Desarrollador y QA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3645956" y="7417149"/>
            <a:ext cx="317572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Marcos Hernández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76005" y="2267778"/>
          <a:ext cx="14011029" cy="6243939"/>
        </p:xfrm>
        <a:graphic>
          <a:graphicData uri="http://schemas.openxmlformats.org/drawingml/2006/table">
            <a:tbl>
              <a:tblPr/>
              <a:tblGrid>
                <a:gridCol w="646253"/>
                <a:gridCol w="13364776"/>
              </a:tblGrid>
              <a:tr h="6767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No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7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Tareas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8924"/>
                    </a:solidFill>
                  </a:tcPr>
                </a:tc>
              </a:tr>
              <a:tr h="11134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Captura de videos con FreeMoCap (80 h)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134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Limpieza</a:t>
                      </a: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de animaciones en Blender (70 h)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134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Integración</a:t>
                      </a: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del avatar 3D en Godot (60 h)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134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Creación de menús de interacción y lógica en Godot (100 h)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134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Integración con modelo de reconocimiento de voz (50 h)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11233364" y="-3016834"/>
            <a:ext cx="5436464" cy="4671961"/>
            <a:chOff x="0" y="0"/>
            <a:chExt cx="812800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298" y="0"/>
              <a:ext cx="794205" cy="698500"/>
            </a:xfrm>
            <a:custGeom>
              <a:avLst/>
              <a:gdLst/>
              <a:ahLst/>
              <a:cxnLst/>
              <a:rect r="r" b="b" t="t" l="l"/>
              <a:pathLst>
                <a:path h="698500" w="794205">
                  <a:moveTo>
                    <a:pt x="779153" y="391100"/>
                  </a:moveTo>
                  <a:lnTo>
                    <a:pt x="624651" y="656650"/>
                  </a:lnTo>
                  <a:cubicBezTo>
                    <a:pt x="609576" y="682560"/>
                    <a:pt x="581860" y="698500"/>
                    <a:pt x="551884" y="698500"/>
                  </a:cubicBezTo>
                  <a:lnTo>
                    <a:pt x="242320" y="698500"/>
                  </a:lnTo>
                  <a:cubicBezTo>
                    <a:pt x="212344" y="698500"/>
                    <a:pt x="184628" y="682560"/>
                    <a:pt x="169553" y="656650"/>
                  </a:cubicBezTo>
                  <a:lnTo>
                    <a:pt x="15051" y="391100"/>
                  </a:lnTo>
                  <a:cubicBezTo>
                    <a:pt x="0" y="365230"/>
                    <a:pt x="0" y="333270"/>
                    <a:pt x="15051" y="307400"/>
                  </a:cubicBezTo>
                  <a:lnTo>
                    <a:pt x="169553" y="41850"/>
                  </a:lnTo>
                  <a:cubicBezTo>
                    <a:pt x="184628" y="15940"/>
                    <a:pt x="212344" y="0"/>
                    <a:pt x="242320" y="0"/>
                  </a:cubicBezTo>
                  <a:lnTo>
                    <a:pt x="551884" y="0"/>
                  </a:lnTo>
                  <a:cubicBezTo>
                    <a:pt x="581860" y="0"/>
                    <a:pt x="609576" y="15940"/>
                    <a:pt x="624651" y="41850"/>
                  </a:cubicBezTo>
                  <a:lnTo>
                    <a:pt x="779153" y="307400"/>
                  </a:lnTo>
                  <a:cubicBezTo>
                    <a:pt x="794204" y="333270"/>
                    <a:pt x="794204" y="365230"/>
                    <a:pt x="779153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251389" y="-364971"/>
            <a:ext cx="11341957" cy="6781109"/>
            <a:chOff x="0" y="0"/>
            <a:chExt cx="595880" cy="3562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5880" cy="356264"/>
            </a:xfrm>
            <a:custGeom>
              <a:avLst/>
              <a:gdLst/>
              <a:ahLst/>
              <a:cxnLst/>
              <a:rect r="r" b="b" t="t" l="l"/>
              <a:pathLst>
                <a:path h="356264" w="595880">
                  <a:moveTo>
                    <a:pt x="392680" y="0"/>
                  </a:moveTo>
                  <a:lnTo>
                    <a:pt x="0" y="0"/>
                  </a:lnTo>
                  <a:lnTo>
                    <a:pt x="203200" y="356264"/>
                  </a:lnTo>
                  <a:lnTo>
                    <a:pt x="595880" y="356264"/>
                  </a:lnTo>
                  <a:lnTo>
                    <a:pt x="392680" y="0"/>
                  </a:lnTo>
                  <a:close/>
                </a:path>
              </a:pathLst>
            </a:custGeom>
            <a:blipFill>
              <a:blip r:embed="rId3"/>
              <a:stretch>
                <a:fillRect l="0" t="-5717" r="0" b="-5717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198207" y="-1056669"/>
            <a:ext cx="2407352" cy="2085369"/>
          </a:xfrm>
          <a:custGeom>
            <a:avLst/>
            <a:gdLst/>
            <a:ahLst/>
            <a:cxnLst/>
            <a:rect r="r" b="b" t="t" l="l"/>
            <a:pathLst>
              <a:path h="2085369" w="2407352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827872" y="5872197"/>
            <a:ext cx="6920255" cy="5947094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304" y="0"/>
              <a:ext cx="798192" cy="698500"/>
            </a:xfrm>
            <a:custGeom>
              <a:avLst/>
              <a:gdLst/>
              <a:ahLst/>
              <a:cxnLst/>
              <a:rect r="r" b="b" t="t" l="l"/>
              <a:pathLst>
                <a:path h="698500" w="798192">
                  <a:moveTo>
                    <a:pt x="786367" y="382127"/>
                  </a:moveTo>
                  <a:lnTo>
                    <a:pt x="621425" y="665623"/>
                  </a:lnTo>
                  <a:cubicBezTo>
                    <a:pt x="609582" y="685978"/>
                    <a:pt x="587809" y="698500"/>
                    <a:pt x="564259" y="698500"/>
                  </a:cubicBezTo>
                  <a:lnTo>
                    <a:pt x="233933" y="698500"/>
                  </a:lnTo>
                  <a:cubicBezTo>
                    <a:pt x="210383" y="698500"/>
                    <a:pt x="188610" y="685978"/>
                    <a:pt x="176767" y="665623"/>
                  </a:cubicBezTo>
                  <a:lnTo>
                    <a:pt x="11825" y="382127"/>
                  </a:lnTo>
                  <a:cubicBezTo>
                    <a:pt x="0" y="361804"/>
                    <a:pt x="0" y="336696"/>
                    <a:pt x="11825" y="316373"/>
                  </a:cubicBezTo>
                  <a:lnTo>
                    <a:pt x="176767" y="32877"/>
                  </a:lnTo>
                  <a:cubicBezTo>
                    <a:pt x="188610" y="12522"/>
                    <a:pt x="210383" y="0"/>
                    <a:pt x="233933" y="0"/>
                  </a:cubicBezTo>
                  <a:lnTo>
                    <a:pt x="564259" y="0"/>
                  </a:lnTo>
                  <a:cubicBezTo>
                    <a:pt x="587809" y="0"/>
                    <a:pt x="609582" y="12522"/>
                    <a:pt x="621425" y="32877"/>
                  </a:cubicBezTo>
                  <a:lnTo>
                    <a:pt x="786367" y="316373"/>
                  </a:lnTo>
                  <a:cubicBezTo>
                    <a:pt x="798192" y="336696"/>
                    <a:pt x="798192" y="361804"/>
                    <a:pt x="786367" y="382127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259300" y="7949804"/>
            <a:ext cx="3297214" cy="2833543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064631" y="9966638"/>
            <a:ext cx="5377289" cy="480194"/>
            <a:chOff x="0" y="0"/>
            <a:chExt cx="1586687" cy="1416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86687" cy="141692"/>
            </a:xfrm>
            <a:custGeom>
              <a:avLst/>
              <a:gdLst/>
              <a:ahLst/>
              <a:cxnLst/>
              <a:rect r="r" b="b" t="t" l="l"/>
              <a:pathLst>
                <a:path h="141692" w="1586687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2733261" y="9366576"/>
            <a:ext cx="5210521" cy="4477792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439462" y="9918990"/>
            <a:ext cx="3297214" cy="2833543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-439462" y="9625716"/>
            <a:ext cx="1059176" cy="681844"/>
          </a:xfrm>
          <a:custGeom>
            <a:avLst/>
            <a:gdLst/>
            <a:ahLst/>
            <a:cxnLst/>
            <a:rect r="r" b="b" t="t" l="l"/>
            <a:pathLst>
              <a:path h="681844" w="1059176">
                <a:moveTo>
                  <a:pt x="0" y="0"/>
                </a:moveTo>
                <a:lnTo>
                  <a:pt x="1059175" y="0"/>
                </a:lnTo>
                <a:lnTo>
                  <a:pt x="1059175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19713" y="721677"/>
            <a:ext cx="11439177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4000">
                <a:solidFill>
                  <a:srgbClr val="243B55"/>
                </a:solidFill>
                <a:latin typeface="Montserrat"/>
                <a:ea typeface="Montserrat"/>
                <a:cs typeface="Montserrat"/>
                <a:sym typeface="Montserrat"/>
              </a:rPr>
              <a:t>PLAN DE TRABAJO DE MARCOS BOMBALAS 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31637" y="2196888"/>
          <a:ext cx="14011029" cy="6794434"/>
        </p:xfrm>
        <a:graphic>
          <a:graphicData uri="http://schemas.openxmlformats.org/drawingml/2006/table">
            <a:tbl>
              <a:tblPr/>
              <a:tblGrid>
                <a:gridCol w="646253"/>
                <a:gridCol w="13364776"/>
              </a:tblGrid>
              <a:tr h="67674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No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7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Tareas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8924"/>
                    </a:solidFill>
                  </a:tcPr>
                </a:tc>
              </a:tr>
              <a:tr h="8739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Planificación general del proyecto APT (40 h)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39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Generación</a:t>
                      </a: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y actualización de documentación técnica (120 h)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39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Reuniones</a:t>
                      </a: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 de seguimiento semanal (60 h)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39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Gestión de riesgos y desviaciones (40 h)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39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Revisión final de productos entregables (20 h)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39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06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Coordinación con Canal 13 o actores externos (60 h)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39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07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Grabación manual de señas con FreeMoCap (20 h)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11233364" y="-3016834"/>
            <a:ext cx="5436464" cy="4671961"/>
            <a:chOff x="0" y="0"/>
            <a:chExt cx="812800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298" y="0"/>
              <a:ext cx="794205" cy="698500"/>
            </a:xfrm>
            <a:custGeom>
              <a:avLst/>
              <a:gdLst/>
              <a:ahLst/>
              <a:cxnLst/>
              <a:rect r="r" b="b" t="t" l="l"/>
              <a:pathLst>
                <a:path h="698500" w="794205">
                  <a:moveTo>
                    <a:pt x="779153" y="391100"/>
                  </a:moveTo>
                  <a:lnTo>
                    <a:pt x="624651" y="656650"/>
                  </a:lnTo>
                  <a:cubicBezTo>
                    <a:pt x="609576" y="682560"/>
                    <a:pt x="581860" y="698500"/>
                    <a:pt x="551884" y="698500"/>
                  </a:cubicBezTo>
                  <a:lnTo>
                    <a:pt x="242320" y="698500"/>
                  </a:lnTo>
                  <a:cubicBezTo>
                    <a:pt x="212344" y="698500"/>
                    <a:pt x="184628" y="682560"/>
                    <a:pt x="169553" y="656650"/>
                  </a:cubicBezTo>
                  <a:lnTo>
                    <a:pt x="15051" y="391100"/>
                  </a:lnTo>
                  <a:cubicBezTo>
                    <a:pt x="0" y="365230"/>
                    <a:pt x="0" y="333270"/>
                    <a:pt x="15051" y="307400"/>
                  </a:cubicBezTo>
                  <a:lnTo>
                    <a:pt x="169553" y="41850"/>
                  </a:lnTo>
                  <a:cubicBezTo>
                    <a:pt x="184628" y="15940"/>
                    <a:pt x="212344" y="0"/>
                    <a:pt x="242320" y="0"/>
                  </a:cubicBezTo>
                  <a:lnTo>
                    <a:pt x="551884" y="0"/>
                  </a:lnTo>
                  <a:cubicBezTo>
                    <a:pt x="581860" y="0"/>
                    <a:pt x="609576" y="15940"/>
                    <a:pt x="624651" y="41850"/>
                  </a:cubicBezTo>
                  <a:lnTo>
                    <a:pt x="779153" y="307400"/>
                  </a:lnTo>
                  <a:cubicBezTo>
                    <a:pt x="794204" y="333270"/>
                    <a:pt x="794204" y="365230"/>
                    <a:pt x="779153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251389" y="-364971"/>
            <a:ext cx="11341957" cy="6781109"/>
            <a:chOff x="0" y="0"/>
            <a:chExt cx="595880" cy="3562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5880" cy="356264"/>
            </a:xfrm>
            <a:custGeom>
              <a:avLst/>
              <a:gdLst/>
              <a:ahLst/>
              <a:cxnLst/>
              <a:rect r="r" b="b" t="t" l="l"/>
              <a:pathLst>
                <a:path h="356264" w="595880">
                  <a:moveTo>
                    <a:pt x="392680" y="0"/>
                  </a:moveTo>
                  <a:lnTo>
                    <a:pt x="0" y="0"/>
                  </a:lnTo>
                  <a:lnTo>
                    <a:pt x="203200" y="356264"/>
                  </a:lnTo>
                  <a:lnTo>
                    <a:pt x="595880" y="356264"/>
                  </a:lnTo>
                  <a:lnTo>
                    <a:pt x="392680" y="0"/>
                  </a:lnTo>
                  <a:close/>
                </a:path>
              </a:pathLst>
            </a:custGeom>
            <a:blipFill>
              <a:blip r:embed="rId3"/>
              <a:stretch>
                <a:fillRect l="0" t="-5717" r="0" b="-5717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198207" y="-1056669"/>
            <a:ext cx="2407352" cy="2085369"/>
          </a:xfrm>
          <a:custGeom>
            <a:avLst/>
            <a:gdLst/>
            <a:ahLst/>
            <a:cxnLst/>
            <a:rect r="r" b="b" t="t" l="l"/>
            <a:pathLst>
              <a:path h="2085369" w="2407352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827872" y="5872197"/>
            <a:ext cx="6920255" cy="5947094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304" y="0"/>
              <a:ext cx="798192" cy="698500"/>
            </a:xfrm>
            <a:custGeom>
              <a:avLst/>
              <a:gdLst/>
              <a:ahLst/>
              <a:cxnLst/>
              <a:rect r="r" b="b" t="t" l="l"/>
              <a:pathLst>
                <a:path h="698500" w="798192">
                  <a:moveTo>
                    <a:pt x="786367" y="382127"/>
                  </a:moveTo>
                  <a:lnTo>
                    <a:pt x="621425" y="665623"/>
                  </a:lnTo>
                  <a:cubicBezTo>
                    <a:pt x="609582" y="685978"/>
                    <a:pt x="587809" y="698500"/>
                    <a:pt x="564259" y="698500"/>
                  </a:cubicBezTo>
                  <a:lnTo>
                    <a:pt x="233933" y="698500"/>
                  </a:lnTo>
                  <a:cubicBezTo>
                    <a:pt x="210383" y="698500"/>
                    <a:pt x="188610" y="685978"/>
                    <a:pt x="176767" y="665623"/>
                  </a:cubicBezTo>
                  <a:lnTo>
                    <a:pt x="11825" y="382127"/>
                  </a:lnTo>
                  <a:cubicBezTo>
                    <a:pt x="0" y="361804"/>
                    <a:pt x="0" y="336696"/>
                    <a:pt x="11825" y="316373"/>
                  </a:cubicBezTo>
                  <a:lnTo>
                    <a:pt x="176767" y="32877"/>
                  </a:lnTo>
                  <a:cubicBezTo>
                    <a:pt x="188610" y="12522"/>
                    <a:pt x="210383" y="0"/>
                    <a:pt x="233933" y="0"/>
                  </a:cubicBezTo>
                  <a:lnTo>
                    <a:pt x="564259" y="0"/>
                  </a:lnTo>
                  <a:cubicBezTo>
                    <a:pt x="587809" y="0"/>
                    <a:pt x="609582" y="12522"/>
                    <a:pt x="621425" y="32877"/>
                  </a:cubicBezTo>
                  <a:lnTo>
                    <a:pt x="786367" y="316373"/>
                  </a:lnTo>
                  <a:cubicBezTo>
                    <a:pt x="798192" y="336696"/>
                    <a:pt x="798192" y="361804"/>
                    <a:pt x="786367" y="382127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259300" y="7949804"/>
            <a:ext cx="3297214" cy="2833543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064631" y="9966638"/>
            <a:ext cx="5377289" cy="480194"/>
            <a:chOff x="0" y="0"/>
            <a:chExt cx="1586687" cy="1416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86687" cy="141692"/>
            </a:xfrm>
            <a:custGeom>
              <a:avLst/>
              <a:gdLst/>
              <a:ahLst/>
              <a:cxnLst/>
              <a:rect r="r" b="b" t="t" l="l"/>
              <a:pathLst>
                <a:path h="141692" w="1586687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2733261" y="9366576"/>
            <a:ext cx="5210521" cy="4477792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439462" y="9918990"/>
            <a:ext cx="3297214" cy="2833543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-439462" y="9625716"/>
            <a:ext cx="1059176" cy="681844"/>
          </a:xfrm>
          <a:custGeom>
            <a:avLst/>
            <a:gdLst/>
            <a:ahLst/>
            <a:cxnLst/>
            <a:rect r="r" b="b" t="t" l="l"/>
            <a:pathLst>
              <a:path h="681844" w="1059176">
                <a:moveTo>
                  <a:pt x="0" y="0"/>
                </a:moveTo>
                <a:lnTo>
                  <a:pt x="1059175" y="0"/>
                </a:lnTo>
                <a:lnTo>
                  <a:pt x="1059175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19713" y="721677"/>
            <a:ext cx="11006074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4000">
                <a:solidFill>
                  <a:srgbClr val="243B55"/>
                </a:solidFill>
                <a:latin typeface="Montserrat"/>
                <a:ea typeface="Montserrat"/>
                <a:cs typeface="Montserrat"/>
                <a:sym typeface="Montserrat"/>
              </a:rPr>
              <a:t>PLAN DE TRABAJO DE EYLEEN COLLADO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19713" y="2480786"/>
          <a:ext cx="14011029" cy="5720606"/>
        </p:xfrm>
        <a:graphic>
          <a:graphicData uri="http://schemas.openxmlformats.org/drawingml/2006/table">
            <a:tbl>
              <a:tblPr/>
              <a:tblGrid>
                <a:gridCol w="677819"/>
                <a:gridCol w="13333210"/>
              </a:tblGrid>
              <a:tr h="6768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No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7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Tareas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8924"/>
                    </a:solidFill>
                  </a:tcPr>
                </a:tc>
              </a:tr>
              <a:tr h="10087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Configuración e integración de servicio de reconocimiento de voz (80h)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087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Desarrollo de un pipeline de preprocesamiento de texto (limpieza, normalización y estandarización) (60 h)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087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Diseño, entrenamiento y validación de un modelo Transformer para predicción (120 h)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087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Implementación de la conexión entre el modelo Transformer y la biblioteca de animaciones 3D(70 h)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087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Verificación del flujo completo y corrección de errores(30 h)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11233364" y="-3016834"/>
            <a:ext cx="5436464" cy="4671961"/>
            <a:chOff x="0" y="0"/>
            <a:chExt cx="812800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298" y="0"/>
              <a:ext cx="794205" cy="698500"/>
            </a:xfrm>
            <a:custGeom>
              <a:avLst/>
              <a:gdLst/>
              <a:ahLst/>
              <a:cxnLst/>
              <a:rect r="r" b="b" t="t" l="l"/>
              <a:pathLst>
                <a:path h="698500" w="794205">
                  <a:moveTo>
                    <a:pt x="779153" y="391100"/>
                  </a:moveTo>
                  <a:lnTo>
                    <a:pt x="624651" y="656650"/>
                  </a:lnTo>
                  <a:cubicBezTo>
                    <a:pt x="609576" y="682560"/>
                    <a:pt x="581860" y="698500"/>
                    <a:pt x="551884" y="698500"/>
                  </a:cubicBezTo>
                  <a:lnTo>
                    <a:pt x="242320" y="698500"/>
                  </a:lnTo>
                  <a:cubicBezTo>
                    <a:pt x="212344" y="698500"/>
                    <a:pt x="184628" y="682560"/>
                    <a:pt x="169553" y="656650"/>
                  </a:cubicBezTo>
                  <a:lnTo>
                    <a:pt x="15051" y="391100"/>
                  </a:lnTo>
                  <a:cubicBezTo>
                    <a:pt x="0" y="365230"/>
                    <a:pt x="0" y="333270"/>
                    <a:pt x="15051" y="307400"/>
                  </a:cubicBezTo>
                  <a:lnTo>
                    <a:pt x="169553" y="41850"/>
                  </a:lnTo>
                  <a:cubicBezTo>
                    <a:pt x="184628" y="15940"/>
                    <a:pt x="212344" y="0"/>
                    <a:pt x="242320" y="0"/>
                  </a:cubicBezTo>
                  <a:lnTo>
                    <a:pt x="551884" y="0"/>
                  </a:lnTo>
                  <a:cubicBezTo>
                    <a:pt x="581860" y="0"/>
                    <a:pt x="609576" y="15940"/>
                    <a:pt x="624651" y="41850"/>
                  </a:cubicBezTo>
                  <a:lnTo>
                    <a:pt x="779153" y="307400"/>
                  </a:lnTo>
                  <a:cubicBezTo>
                    <a:pt x="794204" y="333270"/>
                    <a:pt x="794204" y="365230"/>
                    <a:pt x="779153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251389" y="-364971"/>
            <a:ext cx="11341957" cy="6781109"/>
            <a:chOff x="0" y="0"/>
            <a:chExt cx="595880" cy="3562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5880" cy="356264"/>
            </a:xfrm>
            <a:custGeom>
              <a:avLst/>
              <a:gdLst/>
              <a:ahLst/>
              <a:cxnLst/>
              <a:rect r="r" b="b" t="t" l="l"/>
              <a:pathLst>
                <a:path h="356264" w="595880">
                  <a:moveTo>
                    <a:pt x="392680" y="0"/>
                  </a:moveTo>
                  <a:lnTo>
                    <a:pt x="0" y="0"/>
                  </a:lnTo>
                  <a:lnTo>
                    <a:pt x="203200" y="356264"/>
                  </a:lnTo>
                  <a:lnTo>
                    <a:pt x="595880" y="356264"/>
                  </a:lnTo>
                  <a:lnTo>
                    <a:pt x="392680" y="0"/>
                  </a:lnTo>
                  <a:close/>
                </a:path>
              </a:pathLst>
            </a:custGeom>
            <a:blipFill>
              <a:blip r:embed="rId3"/>
              <a:stretch>
                <a:fillRect l="0" t="-5717" r="0" b="-5717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198207" y="-1056669"/>
            <a:ext cx="2407352" cy="2085369"/>
          </a:xfrm>
          <a:custGeom>
            <a:avLst/>
            <a:gdLst/>
            <a:ahLst/>
            <a:cxnLst/>
            <a:rect r="r" b="b" t="t" l="l"/>
            <a:pathLst>
              <a:path h="2085369" w="2407352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827872" y="5872197"/>
            <a:ext cx="6920255" cy="5947094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304" y="0"/>
              <a:ext cx="798192" cy="698500"/>
            </a:xfrm>
            <a:custGeom>
              <a:avLst/>
              <a:gdLst/>
              <a:ahLst/>
              <a:cxnLst/>
              <a:rect r="r" b="b" t="t" l="l"/>
              <a:pathLst>
                <a:path h="698500" w="798192">
                  <a:moveTo>
                    <a:pt x="786367" y="382127"/>
                  </a:moveTo>
                  <a:lnTo>
                    <a:pt x="621425" y="665623"/>
                  </a:lnTo>
                  <a:cubicBezTo>
                    <a:pt x="609582" y="685978"/>
                    <a:pt x="587809" y="698500"/>
                    <a:pt x="564259" y="698500"/>
                  </a:cubicBezTo>
                  <a:lnTo>
                    <a:pt x="233933" y="698500"/>
                  </a:lnTo>
                  <a:cubicBezTo>
                    <a:pt x="210383" y="698500"/>
                    <a:pt x="188610" y="685978"/>
                    <a:pt x="176767" y="665623"/>
                  </a:cubicBezTo>
                  <a:lnTo>
                    <a:pt x="11825" y="382127"/>
                  </a:lnTo>
                  <a:cubicBezTo>
                    <a:pt x="0" y="361804"/>
                    <a:pt x="0" y="336696"/>
                    <a:pt x="11825" y="316373"/>
                  </a:cubicBezTo>
                  <a:lnTo>
                    <a:pt x="176767" y="32877"/>
                  </a:lnTo>
                  <a:cubicBezTo>
                    <a:pt x="188610" y="12522"/>
                    <a:pt x="210383" y="0"/>
                    <a:pt x="233933" y="0"/>
                  </a:cubicBezTo>
                  <a:lnTo>
                    <a:pt x="564259" y="0"/>
                  </a:lnTo>
                  <a:cubicBezTo>
                    <a:pt x="587809" y="0"/>
                    <a:pt x="609582" y="12522"/>
                    <a:pt x="621425" y="32877"/>
                  </a:cubicBezTo>
                  <a:lnTo>
                    <a:pt x="786367" y="316373"/>
                  </a:lnTo>
                  <a:cubicBezTo>
                    <a:pt x="798192" y="336696"/>
                    <a:pt x="798192" y="361804"/>
                    <a:pt x="786367" y="382127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259300" y="7949804"/>
            <a:ext cx="3297214" cy="2833543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064631" y="9966638"/>
            <a:ext cx="5377289" cy="480194"/>
            <a:chOff x="0" y="0"/>
            <a:chExt cx="1586687" cy="1416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86687" cy="141692"/>
            </a:xfrm>
            <a:custGeom>
              <a:avLst/>
              <a:gdLst/>
              <a:ahLst/>
              <a:cxnLst/>
              <a:rect r="r" b="b" t="t" l="l"/>
              <a:pathLst>
                <a:path h="141692" w="1586687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2733261" y="9366576"/>
            <a:ext cx="5210521" cy="4477792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439462" y="9918990"/>
            <a:ext cx="3297214" cy="2833543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-439462" y="9625716"/>
            <a:ext cx="1059176" cy="681844"/>
          </a:xfrm>
          <a:custGeom>
            <a:avLst/>
            <a:gdLst/>
            <a:ahLst/>
            <a:cxnLst/>
            <a:rect r="r" b="b" t="t" l="l"/>
            <a:pathLst>
              <a:path h="681844" w="1059176">
                <a:moveTo>
                  <a:pt x="0" y="0"/>
                </a:moveTo>
                <a:lnTo>
                  <a:pt x="1059175" y="0"/>
                </a:lnTo>
                <a:lnTo>
                  <a:pt x="1059175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19713" y="721677"/>
            <a:ext cx="11006074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4000">
                <a:solidFill>
                  <a:srgbClr val="243B55"/>
                </a:solidFill>
                <a:latin typeface="Montserrat"/>
                <a:ea typeface="Montserrat"/>
                <a:cs typeface="Montserrat"/>
                <a:sym typeface="Montserrat"/>
              </a:rPr>
              <a:t>PLAN DE TRABAJO DE LUIS GÓMEZ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31637" y="2196888"/>
          <a:ext cx="14011029" cy="6104129"/>
        </p:xfrm>
        <a:graphic>
          <a:graphicData uri="http://schemas.openxmlformats.org/drawingml/2006/table">
            <a:tbl>
              <a:tblPr/>
              <a:tblGrid>
                <a:gridCol w="646253"/>
                <a:gridCol w="13364776"/>
              </a:tblGrid>
              <a:tr h="67680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No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7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Tareas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8924"/>
                    </a:solidFill>
                  </a:tcPr>
                </a:tc>
              </a:tr>
              <a:tr h="9045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Creación de avatar 3D (100 horas)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045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i="true">
                          <a:solidFill>
                            <a:srgbClr val="243B55"/>
                          </a:solidFill>
                          <a:latin typeface="Public Sans Italics"/>
                          <a:ea typeface="Public Sans Italics"/>
                          <a:cs typeface="Public Sans Italics"/>
                          <a:sym typeface="Public Sans Italics"/>
                        </a:rPr>
                        <a:t>Creación de estructura de “esqueleto” para el avatar (100 horas)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045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i="true">
                          <a:solidFill>
                            <a:srgbClr val="243B55"/>
                          </a:solidFill>
                          <a:latin typeface="Public Sans Italics"/>
                          <a:ea typeface="Public Sans Italics"/>
                          <a:cs typeface="Public Sans Italics"/>
                          <a:sym typeface="Public Sans Italics"/>
                        </a:rPr>
                        <a:t>Implementación de las texturas pertinentes (50 horas)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045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i="true">
                          <a:solidFill>
                            <a:srgbClr val="243B55"/>
                          </a:solidFill>
                          <a:latin typeface="Public Sans Italics"/>
                          <a:ea typeface="Public Sans Italics"/>
                          <a:cs typeface="Public Sans Italics"/>
                          <a:sym typeface="Public Sans Italics"/>
                        </a:rPr>
                        <a:t>F</a:t>
                      </a:r>
                      <a:r>
                        <a:rPr lang="en-US" sz="1999" strike="noStrike" i="true" u="none">
                          <a:solidFill>
                            <a:srgbClr val="243B55"/>
                          </a:solidFill>
                          <a:latin typeface="Public Sans Italics"/>
                          <a:ea typeface="Public Sans Italics"/>
                          <a:cs typeface="Public Sans Italics"/>
                          <a:sym typeface="Public Sans Italics"/>
                        </a:rPr>
                        <a:t>usión de avatar y animaciones (150 horas)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045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i="true">
                          <a:solidFill>
                            <a:srgbClr val="243B55"/>
                          </a:solidFill>
                          <a:latin typeface="Public Sans Italics"/>
                          <a:ea typeface="Public Sans Italics"/>
                          <a:cs typeface="Public Sans Italics"/>
                          <a:sym typeface="Public Sans Italics"/>
                        </a:rPr>
                        <a:t>Modelaje de para la captura de movimiento de las animaciones (40 horas)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045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06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i="true">
                          <a:solidFill>
                            <a:srgbClr val="243B55"/>
                          </a:solidFill>
                          <a:latin typeface="Public Sans Italics"/>
                          <a:ea typeface="Public Sans Italics"/>
                          <a:cs typeface="Public Sans Italics"/>
                          <a:sym typeface="Public Sans Italics"/>
                        </a:rPr>
                        <a:t>Depuración de animaciones (100 horas)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11233364" y="-3016834"/>
            <a:ext cx="5436464" cy="4671961"/>
            <a:chOff x="0" y="0"/>
            <a:chExt cx="812800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298" y="0"/>
              <a:ext cx="794205" cy="698500"/>
            </a:xfrm>
            <a:custGeom>
              <a:avLst/>
              <a:gdLst/>
              <a:ahLst/>
              <a:cxnLst/>
              <a:rect r="r" b="b" t="t" l="l"/>
              <a:pathLst>
                <a:path h="698500" w="794205">
                  <a:moveTo>
                    <a:pt x="779153" y="391100"/>
                  </a:moveTo>
                  <a:lnTo>
                    <a:pt x="624651" y="656650"/>
                  </a:lnTo>
                  <a:cubicBezTo>
                    <a:pt x="609576" y="682560"/>
                    <a:pt x="581860" y="698500"/>
                    <a:pt x="551884" y="698500"/>
                  </a:cubicBezTo>
                  <a:lnTo>
                    <a:pt x="242320" y="698500"/>
                  </a:lnTo>
                  <a:cubicBezTo>
                    <a:pt x="212344" y="698500"/>
                    <a:pt x="184628" y="682560"/>
                    <a:pt x="169553" y="656650"/>
                  </a:cubicBezTo>
                  <a:lnTo>
                    <a:pt x="15051" y="391100"/>
                  </a:lnTo>
                  <a:cubicBezTo>
                    <a:pt x="0" y="365230"/>
                    <a:pt x="0" y="333270"/>
                    <a:pt x="15051" y="307400"/>
                  </a:cubicBezTo>
                  <a:lnTo>
                    <a:pt x="169553" y="41850"/>
                  </a:lnTo>
                  <a:cubicBezTo>
                    <a:pt x="184628" y="15940"/>
                    <a:pt x="212344" y="0"/>
                    <a:pt x="242320" y="0"/>
                  </a:cubicBezTo>
                  <a:lnTo>
                    <a:pt x="551884" y="0"/>
                  </a:lnTo>
                  <a:cubicBezTo>
                    <a:pt x="581860" y="0"/>
                    <a:pt x="609576" y="15940"/>
                    <a:pt x="624651" y="41850"/>
                  </a:cubicBezTo>
                  <a:lnTo>
                    <a:pt x="779153" y="307400"/>
                  </a:lnTo>
                  <a:cubicBezTo>
                    <a:pt x="794204" y="333270"/>
                    <a:pt x="794204" y="365230"/>
                    <a:pt x="779153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251389" y="-364971"/>
            <a:ext cx="11341957" cy="6781109"/>
            <a:chOff x="0" y="0"/>
            <a:chExt cx="595880" cy="3562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5880" cy="356264"/>
            </a:xfrm>
            <a:custGeom>
              <a:avLst/>
              <a:gdLst/>
              <a:ahLst/>
              <a:cxnLst/>
              <a:rect r="r" b="b" t="t" l="l"/>
              <a:pathLst>
                <a:path h="356264" w="595880">
                  <a:moveTo>
                    <a:pt x="392680" y="0"/>
                  </a:moveTo>
                  <a:lnTo>
                    <a:pt x="0" y="0"/>
                  </a:lnTo>
                  <a:lnTo>
                    <a:pt x="203200" y="356264"/>
                  </a:lnTo>
                  <a:lnTo>
                    <a:pt x="595880" y="356264"/>
                  </a:lnTo>
                  <a:lnTo>
                    <a:pt x="392680" y="0"/>
                  </a:lnTo>
                  <a:close/>
                </a:path>
              </a:pathLst>
            </a:custGeom>
            <a:blipFill>
              <a:blip r:embed="rId3"/>
              <a:stretch>
                <a:fillRect l="0" t="-5717" r="0" b="-5717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198207" y="-1056669"/>
            <a:ext cx="2407352" cy="2085369"/>
          </a:xfrm>
          <a:custGeom>
            <a:avLst/>
            <a:gdLst/>
            <a:ahLst/>
            <a:cxnLst/>
            <a:rect r="r" b="b" t="t" l="l"/>
            <a:pathLst>
              <a:path h="2085369" w="2407352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827872" y="5872197"/>
            <a:ext cx="6920255" cy="5947094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304" y="0"/>
              <a:ext cx="798192" cy="698500"/>
            </a:xfrm>
            <a:custGeom>
              <a:avLst/>
              <a:gdLst/>
              <a:ahLst/>
              <a:cxnLst/>
              <a:rect r="r" b="b" t="t" l="l"/>
              <a:pathLst>
                <a:path h="698500" w="798192">
                  <a:moveTo>
                    <a:pt x="786367" y="382127"/>
                  </a:moveTo>
                  <a:lnTo>
                    <a:pt x="621425" y="665623"/>
                  </a:lnTo>
                  <a:cubicBezTo>
                    <a:pt x="609582" y="685978"/>
                    <a:pt x="587809" y="698500"/>
                    <a:pt x="564259" y="698500"/>
                  </a:cubicBezTo>
                  <a:lnTo>
                    <a:pt x="233933" y="698500"/>
                  </a:lnTo>
                  <a:cubicBezTo>
                    <a:pt x="210383" y="698500"/>
                    <a:pt x="188610" y="685978"/>
                    <a:pt x="176767" y="665623"/>
                  </a:cubicBezTo>
                  <a:lnTo>
                    <a:pt x="11825" y="382127"/>
                  </a:lnTo>
                  <a:cubicBezTo>
                    <a:pt x="0" y="361804"/>
                    <a:pt x="0" y="336696"/>
                    <a:pt x="11825" y="316373"/>
                  </a:cubicBezTo>
                  <a:lnTo>
                    <a:pt x="176767" y="32877"/>
                  </a:lnTo>
                  <a:cubicBezTo>
                    <a:pt x="188610" y="12522"/>
                    <a:pt x="210383" y="0"/>
                    <a:pt x="233933" y="0"/>
                  </a:cubicBezTo>
                  <a:lnTo>
                    <a:pt x="564259" y="0"/>
                  </a:lnTo>
                  <a:cubicBezTo>
                    <a:pt x="587809" y="0"/>
                    <a:pt x="609582" y="12522"/>
                    <a:pt x="621425" y="32877"/>
                  </a:cubicBezTo>
                  <a:lnTo>
                    <a:pt x="786367" y="316373"/>
                  </a:lnTo>
                  <a:cubicBezTo>
                    <a:pt x="798192" y="336696"/>
                    <a:pt x="798192" y="361804"/>
                    <a:pt x="786367" y="382127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259300" y="7949804"/>
            <a:ext cx="3297214" cy="2833543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064631" y="9966638"/>
            <a:ext cx="5377289" cy="480194"/>
            <a:chOff x="0" y="0"/>
            <a:chExt cx="1586687" cy="1416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86687" cy="141692"/>
            </a:xfrm>
            <a:custGeom>
              <a:avLst/>
              <a:gdLst/>
              <a:ahLst/>
              <a:cxnLst/>
              <a:rect r="r" b="b" t="t" l="l"/>
              <a:pathLst>
                <a:path h="141692" w="1586687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2733261" y="9366576"/>
            <a:ext cx="5210521" cy="4477792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439462" y="9918990"/>
            <a:ext cx="3297214" cy="2833543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-439462" y="9625716"/>
            <a:ext cx="1059176" cy="681844"/>
          </a:xfrm>
          <a:custGeom>
            <a:avLst/>
            <a:gdLst/>
            <a:ahLst/>
            <a:cxnLst/>
            <a:rect r="r" b="b" t="t" l="l"/>
            <a:pathLst>
              <a:path h="681844" w="1059176">
                <a:moveTo>
                  <a:pt x="0" y="0"/>
                </a:moveTo>
                <a:lnTo>
                  <a:pt x="1059175" y="0"/>
                </a:lnTo>
                <a:lnTo>
                  <a:pt x="1059175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31637" y="721677"/>
            <a:ext cx="11935529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4000">
                <a:solidFill>
                  <a:srgbClr val="243B55"/>
                </a:solidFill>
                <a:latin typeface="Montserrat"/>
                <a:ea typeface="Montserrat"/>
                <a:cs typeface="Montserrat"/>
                <a:sym typeface="Montserrat"/>
              </a:rPr>
              <a:t>PLAN DE TRABAJO DE MARCOS HERNÁNDEZ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70519" y="1866374"/>
          <a:ext cx="12263722" cy="8391525"/>
        </p:xfrm>
        <a:graphic>
          <a:graphicData uri="http://schemas.openxmlformats.org/drawingml/2006/table">
            <a:tbl>
              <a:tblPr/>
              <a:tblGrid>
                <a:gridCol w="1666154"/>
                <a:gridCol w="2529155"/>
                <a:gridCol w="8068414"/>
              </a:tblGrid>
              <a:tr h="12763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7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de Evidencia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7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Nombre de Evidencia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8924"/>
                    </a:solidFill>
                  </a:tcPr>
                </a:tc>
              </a:tr>
              <a:tr h="7905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Avance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Informes de avances técnicos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05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Avance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Componente 1 – Módulo de reconocimiento de voz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05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Avance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Componente 2 – Dataset visual inicial de señas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05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Avance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Componente 3 – Animación en Blender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05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Avance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Componente 4 – Integración en motor gráfico (Godot)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05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Final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i="true">
                          <a:solidFill>
                            <a:srgbClr val="243B55"/>
                          </a:solidFill>
                          <a:latin typeface="Public Sans Italics"/>
                          <a:ea typeface="Public Sans Italics"/>
                          <a:cs typeface="Public Sans Italics"/>
                          <a:sym typeface="Public Sans Italics"/>
                        </a:rPr>
                        <a:t>MVP funcional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05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Final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i="true">
                          <a:solidFill>
                            <a:srgbClr val="243B55"/>
                          </a:solidFill>
                          <a:latin typeface="Public Sans Italics"/>
                          <a:ea typeface="Public Sans Italics"/>
                          <a:cs typeface="Public Sans Italics"/>
                          <a:sym typeface="Public Sans Italics"/>
                        </a:rPr>
                        <a:t>Video demostrativo del MVP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05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Final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i="true">
                          <a:solidFill>
                            <a:srgbClr val="243B55"/>
                          </a:solidFill>
                          <a:latin typeface="Public Sans Italics"/>
                          <a:ea typeface="Public Sans Italics"/>
                          <a:cs typeface="Public Sans Italics"/>
                          <a:sym typeface="Public Sans Italics"/>
                        </a:rPr>
                        <a:t>Informe técnico del proyecto APT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05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Final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i="true">
                          <a:solidFill>
                            <a:srgbClr val="243B55"/>
                          </a:solidFill>
                          <a:latin typeface="Public Sans Italics"/>
                          <a:ea typeface="Public Sans Italics"/>
                          <a:cs typeface="Public Sans Italics"/>
                          <a:sym typeface="Public Sans Italics"/>
                        </a:rPr>
                        <a:t>Componente 5 – Validación técnica interna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9916009" y="-2943809"/>
            <a:ext cx="5436464" cy="4671961"/>
            <a:chOff x="0" y="0"/>
            <a:chExt cx="812800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298" y="0"/>
              <a:ext cx="794205" cy="698500"/>
            </a:xfrm>
            <a:custGeom>
              <a:avLst/>
              <a:gdLst/>
              <a:ahLst/>
              <a:cxnLst/>
              <a:rect r="r" b="b" t="t" l="l"/>
              <a:pathLst>
                <a:path h="698500" w="794205">
                  <a:moveTo>
                    <a:pt x="779153" y="391100"/>
                  </a:moveTo>
                  <a:lnTo>
                    <a:pt x="624651" y="656650"/>
                  </a:lnTo>
                  <a:cubicBezTo>
                    <a:pt x="609576" y="682560"/>
                    <a:pt x="581860" y="698500"/>
                    <a:pt x="551884" y="698500"/>
                  </a:cubicBezTo>
                  <a:lnTo>
                    <a:pt x="242320" y="698500"/>
                  </a:lnTo>
                  <a:cubicBezTo>
                    <a:pt x="212344" y="698500"/>
                    <a:pt x="184628" y="682560"/>
                    <a:pt x="169553" y="656650"/>
                  </a:cubicBezTo>
                  <a:lnTo>
                    <a:pt x="15051" y="391100"/>
                  </a:lnTo>
                  <a:cubicBezTo>
                    <a:pt x="0" y="365230"/>
                    <a:pt x="0" y="333270"/>
                    <a:pt x="15051" y="307400"/>
                  </a:cubicBezTo>
                  <a:lnTo>
                    <a:pt x="169553" y="41850"/>
                  </a:lnTo>
                  <a:cubicBezTo>
                    <a:pt x="184628" y="15940"/>
                    <a:pt x="212344" y="0"/>
                    <a:pt x="242320" y="0"/>
                  </a:cubicBezTo>
                  <a:lnTo>
                    <a:pt x="551884" y="0"/>
                  </a:lnTo>
                  <a:cubicBezTo>
                    <a:pt x="581860" y="0"/>
                    <a:pt x="609576" y="15940"/>
                    <a:pt x="624651" y="41850"/>
                  </a:cubicBezTo>
                  <a:lnTo>
                    <a:pt x="779153" y="307400"/>
                  </a:lnTo>
                  <a:cubicBezTo>
                    <a:pt x="794204" y="333270"/>
                    <a:pt x="794204" y="365230"/>
                    <a:pt x="779153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320472" y="-268033"/>
            <a:ext cx="11341957" cy="6781109"/>
            <a:chOff x="0" y="0"/>
            <a:chExt cx="595880" cy="3562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5880" cy="356264"/>
            </a:xfrm>
            <a:custGeom>
              <a:avLst/>
              <a:gdLst/>
              <a:ahLst/>
              <a:cxnLst/>
              <a:rect r="r" b="b" t="t" l="l"/>
              <a:pathLst>
                <a:path h="356264" w="595880">
                  <a:moveTo>
                    <a:pt x="392680" y="0"/>
                  </a:moveTo>
                  <a:lnTo>
                    <a:pt x="0" y="0"/>
                  </a:lnTo>
                  <a:lnTo>
                    <a:pt x="203200" y="356264"/>
                  </a:lnTo>
                  <a:lnTo>
                    <a:pt x="595880" y="356264"/>
                  </a:lnTo>
                  <a:lnTo>
                    <a:pt x="392680" y="0"/>
                  </a:lnTo>
                  <a:close/>
                </a:path>
              </a:pathLst>
            </a:custGeom>
            <a:blipFill>
              <a:blip r:embed="rId3"/>
              <a:stretch>
                <a:fillRect l="0" t="-5822" r="0" b="-5822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198207" y="-1056669"/>
            <a:ext cx="2407352" cy="2085369"/>
          </a:xfrm>
          <a:custGeom>
            <a:avLst/>
            <a:gdLst/>
            <a:ahLst/>
            <a:cxnLst/>
            <a:rect r="r" b="b" t="t" l="l"/>
            <a:pathLst>
              <a:path h="2085369" w="2407352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480800" y="5859242"/>
            <a:ext cx="6920255" cy="5947094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304" y="0"/>
              <a:ext cx="798192" cy="698500"/>
            </a:xfrm>
            <a:custGeom>
              <a:avLst/>
              <a:gdLst/>
              <a:ahLst/>
              <a:cxnLst/>
              <a:rect r="r" b="b" t="t" l="l"/>
              <a:pathLst>
                <a:path h="698500" w="798192">
                  <a:moveTo>
                    <a:pt x="786367" y="382127"/>
                  </a:moveTo>
                  <a:lnTo>
                    <a:pt x="621425" y="665623"/>
                  </a:lnTo>
                  <a:cubicBezTo>
                    <a:pt x="609582" y="685978"/>
                    <a:pt x="587809" y="698500"/>
                    <a:pt x="564259" y="698500"/>
                  </a:cubicBezTo>
                  <a:lnTo>
                    <a:pt x="233933" y="698500"/>
                  </a:lnTo>
                  <a:cubicBezTo>
                    <a:pt x="210383" y="698500"/>
                    <a:pt x="188610" y="685978"/>
                    <a:pt x="176767" y="665623"/>
                  </a:cubicBezTo>
                  <a:lnTo>
                    <a:pt x="11825" y="382127"/>
                  </a:lnTo>
                  <a:cubicBezTo>
                    <a:pt x="0" y="361804"/>
                    <a:pt x="0" y="336696"/>
                    <a:pt x="11825" y="316373"/>
                  </a:cubicBezTo>
                  <a:lnTo>
                    <a:pt x="176767" y="32877"/>
                  </a:lnTo>
                  <a:cubicBezTo>
                    <a:pt x="188610" y="12522"/>
                    <a:pt x="210383" y="0"/>
                    <a:pt x="233933" y="0"/>
                  </a:cubicBezTo>
                  <a:lnTo>
                    <a:pt x="564259" y="0"/>
                  </a:lnTo>
                  <a:cubicBezTo>
                    <a:pt x="587809" y="0"/>
                    <a:pt x="609582" y="12522"/>
                    <a:pt x="621425" y="32877"/>
                  </a:cubicBezTo>
                  <a:lnTo>
                    <a:pt x="786367" y="316373"/>
                  </a:lnTo>
                  <a:cubicBezTo>
                    <a:pt x="798192" y="336696"/>
                    <a:pt x="798192" y="361804"/>
                    <a:pt x="786367" y="382127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156090" y="7841528"/>
            <a:ext cx="3297214" cy="2833543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064631" y="9966638"/>
            <a:ext cx="5377289" cy="480194"/>
            <a:chOff x="0" y="0"/>
            <a:chExt cx="1586687" cy="1416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86687" cy="141692"/>
            </a:xfrm>
            <a:custGeom>
              <a:avLst/>
              <a:gdLst/>
              <a:ahLst/>
              <a:cxnLst/>
              <a:rect r="r" b="b" t="t" l="l"/>
              <a:pathLst>
                <a:path h="141692" w="1586687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2234742" y="9258300"/>
            <a:ext cx="5210521" cy="4477792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439462" y="9918990"/>
            <a:ext cx="3297214" cy="2833543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-439462" y="9069252"/>
            <a:ext cx="1059176" cy="681844"/>
          </a:xfrm>
          <a:custGeom>
            <a:avLst/>
            <a:gdLst/>
            <a:ahLst/>
            <a:cxnLst/>
            <a:rect r="r" b="b" t="t" l="l"/>
            <a:pathLst>
              <a:path h="681844" w="1059176">
                <a:moveTo>
                  <a:pt x="0" y="0"/>
                </a:moveTo>
                <a:lnTo>
                  <a:pt x="1059175" y="0"/>
                </a:lnTo>
                <a:lnTo>
                  <a:pt x="1059175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712152"/>
            <a:ext cx="8612032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EVIDENCIAS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25550" y="-3296953"/>
            <a:ext cx="8555124" cy="4688015"/>
            <a:chOff x="0" y="0"/>
            <a:chExt cx="999749" cy="547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284" y="0"/>
              <a:ext cx="993180" cy="547840"/>
            </a:xfrm>
            <a:custGeom>
              <a:avLst/>
              <a:gdLst/>
              <a:ahLst/>
              <a:cxnLst/>
              <a:rect r="r" b="b" t="t" l="l"/>
              <a:pathLst>
                <a:path h="547840" w="993180">
                  <a:moveTo>
                    <a:pt x="988377" y="284822"/>
                  </a:moveTo>
                  <a:lnTo>
                    <a:pt x="801352" y="536938"/>
                  </a:lnTo>
                  <a:cubicBezTo>
                    <a:pt x="796264" y="543796"/>
                    <a:pt x="788230" y="547840"/>
                    <a:pt x="779690" y="547840"/>
                  </a:cubicBezTo>
                  <a:lnTo>
                    <a:pt x="213490" y="547840"/>
                  </a:lnTo>
                  <a:cubicBezTo>
                    <a:pt x="204951" y="547840"/>
                    <a:pt x="196916" y="543796"/>
                    <a:pt x="191829" y="536938"/>
                  </a:cubicBezTo>
                  <a:lnTo>
                    <a:pt x="4803" y="284822"/>
                  </a:lnTo>
                  <a:cubicBezTo>
                    <a:pt x="0" y="278347"/>
                    <a:pt x="0" y="269492"/>
                    <a:pt x="4803" y="263018"/>
                  </a:cubicBezTo>
                  <a:lnTo>
                    <a:pt x="191829" y="10902"/>
                  </a:lnTo>
                  <a:cubicBezTo>
                    <a:pt x="196916" y="4044"/>
                    <a:pt x="204951" y="0"/>
                    <a:pt x="213490" y="0"/>
                  </a:cubicBezTo>
                  <a:lnTo>
                    <a:pt x="779690" y="0"/>
                  </a:lnTo>
                  <a:cubicBezTo>
                    <a:pt x="788230" y="0"/>
                    <a:pt x="796264" y="4044"/>
                    <a:pt x="801352" y="10902"/>
                  </a:cubicBezTo>
                  <a:lnTo>
                    <a:pt x="988377" y="263018"/>
                  </a:lnTo>
                  <a:cubicBezTo>
                    <a:pt x="993180" y="269492"/>
                    <a:pt x="993180" y="278347"/>
                    <a:pt x="988377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7176984">
            <a:off x="11057937" y="3307535"/>
            <a:ext cx="14260162" cy="7068925"/>
          </a:xfrm>
          <a:custGeom>
            <a:avLst/>
            <a:gdLst/>
            <a:ahLst/>
            <a:cxnLst/>
            <a:rect r="r" b="b" t="t" l="l"/>
            <a:pathLst>
              <a:path h="7068925" w="14260162">
                <a:moveTo>
                  <a:pt x="0" y="0"/>
                </a:moveTo>
                <a:lnTo>
                  <a:pt x="14260162" y="0"/>
                </a:lnTo>
                <a:lnTo>
                  <a:pt x="14260162" y="7068925"/>
                </a:lnTo>
                <a:lnTo>
                  <a:pt x="0" y="706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36085" r="-2211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103379" y="8592533"/>
            <a:ext cx="3297214" cy="2833543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642699" y="-196194"/>
            <a:ext cx="10502929" cy="9025955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13" y="0"/>
              <a:ext cx="8031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75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F4892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3634036" y="-4274165"/>
            <a:ext cx="12935908" cy="5977256"/>
            <a:chOff x="0" y="0"/>
            <a:chExt cx="1511686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907" y="0"/>
              <a:ext cx="1503871" cy="698500"/>
            </a:xfrm>
            <a:custGeom>
              <a:avLst/>
              <a:gdLst/>
              <a:ahLst/>
              <a:cxnLst/>
              <a:rect r="r" b="b" t="t" l="l"/>
              <a:pathLst>
                <a:path h="698500" w="1503871">
                  <a:moveTo>
                    <a:pt x="1497545" y="366838"/>
                  </a:moveTo>
                  <a:lnTo>
                    <a:pt x="1314812" y="680912"/>
                  </a:lnTo>
                  <a:cubicBezTo>
                    <a:pt x="1308476" y="691801"/>
                    <a:pt x="1296828" y="698500"/>
                    <a:pt x="1284230" y="698500"/>
                  </a:cubicBezTo>
                  <a:lnTo>
                    <a:pt x="219641" y="698500"/>
                  </a:lnTo>
                  <a:cubicBezTo>
                    <a:pt x="207043" y="698500"/>
                    <a:pt x="195395" y="691801"/>
                    <a:pt x="189060" y="680912"/>
                  </a:cubicBezTo>
                  <a:lnTo>
                    <a:pt x="6326" y="366838"/>
                  </a:lnTo>
                  <a:cubicBezTo>
                    <a:pt x="0" y="355966"/>
                    <a:pt x="0" y="342534"/>
                    <a:pt x="6326" y="331662"/>
                  </a:cubicBezTo>
                  <a:lnTo>
                    <a:pt x="189060" y="17588"/>
                  </a:lnTo>
                  <a:cubicBezTo>
                    <a:pt x="195395" y="6699"/>
                    <a:pt x="207043" y="0"/>
                    <a:pt x="219641" y="0"/>
                  </a:cubicBezTo>
                  <a:lnTo>
                    <a:pt x="1284230" y="0"/>
                  </a:lnTo>
                  <a:cubicBezTo>
                    <a:pt x="1296828" y="0"/>
                    <a:pt x="1308476" y="6699"/>
                    <a:pt x="1314812" y="17588"/>
                  </a:cubicBezTo>
                  <a:lnTo>
                    <a:pt x="1497545" y="331662"/>
                  </a:lnTo>
                  <a:cubicBezTo>
                    <a:pt x="1503871" y="342534"/>
                    <a:pt x="1503871" y="355966"/>
                    <a:pt x="1497545" y="366838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1283086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3827403">
            <a:off x="11612214" y="5316481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3453610" y="-196194"/>
            <a:ext cx="8006695" cy="8731199"/>
            <a:chOff x="0" y="0"/>
            <a:chExt cx="640539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684" y="0"/>
              <a:ext cx="627171" cy="698500"/>
            </a:xfrm>
            <a:custGeom>
              <a:avLst/>
              <a:gdLst/>
              <a:ahLst/>
              <a:cxnLst/>
              <a:rect r="r" b="b" t="t" l="l"/>
              <a:pathLst>
                <a:path h="698500" w="627171">
                  <a:moveTo>
                    <a:pt x="616350" y="379338"/>
                  </a:moveTo>
                  <a:lnTo>
                    <a:pt x="448161" y="668412"/>
                  </a:lnTo>
                  <a:cubicBezTo>
                    <a:pt x="437323" y="687040"/>
                    <a:pt x="417397" y="698500"/>
                    <a:pt x="395846" y="698500"/>
                  </a:cubicBezTo>
                  <a:lnTo>
                    <a:pt x="231326" y="698500"/>
                  </a:lnTo>
                  <a:cubicBezTo>
                    <a:pt x="209774" y="698500"/>
                    <a:pt x="189849" y="687040"/>
                    <a:pt x="179011" y="668412"/>
                  </a:cubicBezTo>
                  <a:lnTo>
                    <a:pt x="10821" y="379338"/>
                  </a:lnTo>
                  <a:cubicBezTo>
                    <a:pt x="0" y="360739"/>
                    <a:pt x="0" y="337761"/>
                    <a:pt x="10821" y="319162"/>
                  </a:cubicBezTo>
                  <a:lnTo>
                    <a:pt x="179011" y="30088"/>
                  </a:lnTo>
                  <a:cubicBezTo>
                    <a:pt x="189849" y="11460"/>
                    <a:pt x="209774" y="0"/>
                    <a:pt x="231326" y="0"/>
                  </a:cubicBezTo>
                  <a:lnTo>
                    <a:pt x="395846" y="0"/>
                  </a:lnTo>
                  <a:cubicBezTo>
                    <a:pt x="417397" y="0"/>
                    <a:pt x="437323" y="11460"/>
                    <a:pt x="448161" y="30088"/>
                  </a:cubicBezTo>
                  <a:lnTo>
                    <a:pt x="616350" y="319162"/>
                  </a:lnTo>
                  <a:cubicBezTo>
                    <a:pt x="627171" y="337761"/>
                    <a:pt x="627171" y="360739"/>
                    <a:pt x="616350" y="379338"/>
                  </a:cubicBezTo>
                  <a:close/>
                </a:path>
              </a:pathLst>
            </a:custGeom>
            <a:blipFill>
              <a:blip r:embed="rId6"/>
              <a:stretch>
                <a:fillRect l="-44973" t="0" r="-23645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-305557" y="9942210"/>
            <a:ext cx="4377976" cy="537986"/>
            <a:chOff x="0" y="0"/>
            <a:chExt cx="1153047" cy="14169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53047" cy="141692"/>
            </a:xfrm>
            <a:custGeom>
              <a:avLst/>
              <a:gdLst/>
              <a:ahLst/>
              <a:cxnLst/>
              <a:rect r="r" b="b" t="t" l="l"/>
              <a:pathLst>
                <a:path h="141692" w="1153047">
                  <a:moveTo>
                    <a:pt x="70846" y="0"/>
                  </a:moveTo>
                  <a:lnTo>
                    <a:pt x="1082201" y="0"/>
                  </a:lnTo>
                  <a:cubicBezTo>
                    <a:pt x="1100991" y="0"/>
                    <a:pt x="1119011" y="7464"/>
                    <a:pt x="1132297" y="20750"/>
                  </a:cubicBezTo>
                  <a:cubicBezTo>
                    <a:pt x="1145583" y="34036"/>
                    <a:pt x="1153047" y="52056"/>
                    <a:pt x="1153047" y="70846"/>
                  </a:cubicBezTo>
                  <a:lnTo>
                    <a:pt x="1153047" y="70846"/>
                  </a:lnTo>
                  <a:cubicBezTo>
                    <a:pt x="1153047" y="89635"/>
                    <a:pt x="1145583" y="107655"/>
                    <a:pt x="1132297" y="120942"/>
                  </a:cubicBezTo>
                  <a:cubicBezTo>
                    <a:pt x="1119011" y="134228"/>
                    <a:pt x="1100991" y="141692"/>
                    <a:pt x="108220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153047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2009966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4" y="0"/>
                </a:lnTo>
                <a:lnTo>
                  <a:pt x="1177504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588752" y="-39888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28700" y="-111628"/>
            <a:ext cx="4990479" cy="1814720"/>
          </a:xfrm>
          <a:custGeom>
            <a:avLst/>
            <a:gdLst/>
            <a:ahLst/>
            <a:cxnLst/>
            <a:rect r="r" b="b" t="t" l="l"/>
            <a:pathLst>
              <a:path h="1814720" w="4990479">
                <a:moveTo>
                  <a:pt x="0" y="0"/>
                </a:moveTo>
                <a:lnTo>
                  <a:pt x="4990479" y="0"/>
                </a:lnTo>
                <a:lnTo>
                  <a:pt x="4990479" y="1814719"/>
                </a:lnTo>
                <a:lnTo>
                  <a:pt x="0" y="18147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88752" y="5346084"/>
            <a:ext cx="11421213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95"/>
              </a:lnSpc>
            </a:pPr>
            <a:r>
              <a:rPr lang="en-US" sz="8829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MUCHAS 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443720" y="3273975"/>
            <a:ext cx="10502929" cy="9025955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13" y="0"/>
              <a:ext cx="8031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75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9562753" y="9348534"/>
            <a:ext cx="3759752" cy="3332081"/>
          </a:xfrm>
          <a:custGeom>
            <a:avLst/>
            <a:gdLst/>
            <a:ahLst/>
            <a:cxnLst/>
            <a:rect r="r" b="b" t="t" l="l"/>
            <a:pathLst>
              <a:path h="3332081" w="3759752">
                <a:moveTo>
                  <a:pt x="0" y="3332081"/>
                </a:moveTo>
                <a:lnTo>
                  <a:pt x="3759752" y="3332081"/>
                </a:lnTo>
                <a:lnTo>
                  <a:pt x="3759752" y="0"/>
                </a:lnTo>
                <a:lnTo>
                  <a:pt x="0" y="0"/>
                </a:lnTo>
                <a:lnTo>
                  <a:pt x="0" y="3332081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038415" y="3810817"/>
            <a:ext cx="3389686" cy="2665365"/>
            <a:chOff x="0" y="0"/>
            <a:chExt cx="696717" cy="547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7353578">
            <a:off x="1207125" y="8414815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78345" y="6920033"/>
            <a:ext cx="3730241" cy="3205676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587" y="0"/>
              <a:ext cx="805626" cy="698500"/>
            </a:xfrm>
            <a:custGeom>
              <a:avLst/>
              <a:gdLst/>
              <a:ahLst/>
              <a:cxnLst/>
              <a:rect r="r" b="b" t="t" l="l"/>
              <a:pathLst>
                <a:path h="698500" w="805626">
                  <a:moveTo>
                    <a:pt x="799819" y="365395"/>
                  </a:moveTo>
                  <a:lnTo>
                    <a:pt x="615407" y="682355"/>
                  </a:lnTo>
                  <a:cubicBezTo>
                    <a:pt x="609591" y="692351"/>
                    <a:pt x="598899" y="698500"/>
                    <a:pt x="587334" y="698500"/>
                  </a:cubicBezTo>
                  <a:lnTo>
                    <a:pt x="218292" y="698500"/>
                  </a:lnTo>
                  <a:cubicBezTo>
                    <a:pt x="206727" y="698500"/>
                    <a:pt x="196035" y="692351"/>
                    <a:pt x="190219" y="682355"/>
                  </a:cubicBezTo>
                  <a:lnTo>
                    <a:pt x="5807" y="365395"/>
                  </a:lnTo>
                  <a:cubicBezTo>
                    <a:pt x="0" y="355415"/>
                    <a:pt x="0" y="343085"/>
                    <a:pt x="5807" y="333105"/>
                  </a:cubicBezTo>
                  <a:lnTo>
                    <a:pt x="190219" y="16145"/>
                  </a:lnTo>
                  <a:cubicBezTo>
                    <a:pt x="196035" y="6149"/>
                    <a:pt x="206727" y="0"/>
                    <a:pt x="218292" y="0"/>
                  </a:cubicBezTo>
                  <a:lnTo>
                    <a:pt x="587334" y="0"/>
                  </a:lnTo>
                  <a:cubicBezTo>
                    <a:pt x="598899" y="0"/>
                    <a:pt x="609591" y="6149"/>
                    <a:pt x="615407" y="16145"/>
                  </a:cubicBezTo>
                  <a:lnTo>
                    <a:pt x="799819" y="333105"/>
                  </a:lnTo>
                  <a:cubicBezTo>
                    <a:pt x="805626" y="343085"/>
                    <a:pt x="805626" y="355415"/>
                    <a:pt x="799819" y="3653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4451356" y="2283375"/>
            <a:ext cx="10159941" cy="8731199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268" y="0"/>
              <a:ext cx="802265" cy="698500"/>
            </a:xfrm>
            <a:custGeom>
              <a:avLst/>
              <a:gdLst/>
              <a:ahLst/>
              <a:cxnLst/>
              <a:rect r="r" b="b" t="t" l="l"/>
              <a:pathLst>
                <a:path h="698500" w="802265">
                  <a:moveTo>
                    <a:pt x="793737" y="372961"/>
                  </a:moveTo>
                  <a:lnTo>
                    <a:pt x="618127" y="674789"/>
                  </a:lnTo>
                  <a:cubicBezTo>
                    <a:pt x="609586" y="689469"/>
                    <a:pt x="593884" y="698500"/>
                    <a:pt x="576900" y="698500"/>
                  </a:cubicBezTo>
                  <a:lnTo>
                    <a:pt x="225364" y="698500"/>
                  </a:lnTo>
                  <a:cubicBezTo>
                    <a:pt x="208380" y="698500"/>
                    <a:pt x="192678" y="689469"/>
                    <a:pt x="184137" y="674789"/>
                  </a:cubicBezTo>
                  <a:lnTo>
                    <a:pt x="8527" y="372961"/>
                  </a:lnTo>
                  <a:cubicBezTo>
                    <a:pt x="0" y="358304"/>
                    <a:pt x="0" y="340196"/>
                    <a:pt x="8527" y="325539"/>
                  </a:cubicBezTo>
                  <a:lnTo>
                    <a:pt x="184137" y="23711"/>
                  </a:lnTo>
                  <a:cubicBezTo>
                    <a:pt x="192678" y="9031"/>
                    <a:pt x="208380" y="0"/>
                    <a:pt x="225364" y="0"/>
                  </a:cubicBezTo>
                  <a:lnTo>
                    <a:pt x="576900" y="0"/>
                  </a:lnTo>
                  <a:cubicBezTo>
                    <a:pt x="593884" y="0"/>
                    <a:pt x="609586" y="9031"/>
                    <a:pt x="618127" y="23711"/>
                  </a:cubicBezTo>
                  <a:lnTo>
                    <a:pt x="793737" y="325539"/>
                  </a:lnTo>
                  <a:cubicBezTo>
                    <a:pt x="802264" y="340196"/>
                    <a:pt x="802264" y="358304"/>
                    <a:pt x="793737" y="372961"/>
                  </a:cubicBezTo>
                  <a:close/>
                </a:path>
              </a:pathLst>
            </a:custGeom>
            <a:blipFill>
              <a:blip r:embed="rId6"/>
              <a:stretch>
                <a:fillRect l="-927" t="0" r="-30451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5708585" y="1982017"/>
            <a:ext cx="7494335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 DEL PROYECTO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442629" y="-5751980"/>
            <a:ext cx="10502929" cy="9025955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813" y="0"/>
              <a:ext cx="8031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75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573908" y="-4096368"/>
            <a:ext cx="8000049" cy="6875042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18" y="0"/>
              <a:ext cx="800164" cy="698500"/>
            </a:xfrm>
            <a:custGeom>
              <a:avLst/>
              <a:gdLst/>
              <a:ahLst/>
              <a:cxnLst/>
              <a:rect r="r" b="b" t="t" l="l"/>
              <a:pathLst>
                <a:path h="698500" w="800164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925325" y="440431"/>
            <a:ext cx="3297214" cy="2833543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-988600" y="-658846"/>
            <a:ext cx="2966944" cy="2570115"/>
          </a:xfrm>
          <a:custGeom>
            <a:avLst/>
            <a:gdLst/>
            <a:ahLst/>
            <a:cxnLst/>
            <a:rect r="r" b="b" t="t" l="l"/>
            <a:pathLst>
              <a:path h="2570115" w="2966944">
                <a:moveTo>
                  <a:pt x="0" y="0"/>
                </a:moveTo>
                <a:lnTo>
                  <a:pt x="2966945" y="0"/>
                </a:lnTo>
                <a:lnTo>
                  <a:pt x="2966945" y="2570115"/>
                </a:lnTo>
                <a:lnTo>
                  <a:pt x="0" y="25701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675504" y="10059862"/>
            <a:ext cx="1351009" cy="454277"/>
          </a:xfrm>
          <a:custGeom>
            <a:avLst/>
            <a:gdLst/>
            <a:ahLst/>
            <a:cxnLst/>
            <a:rect r="r" b="b" t="t" l="l"/>
            <a:pathLst>
              <a:path h="454277" w="1351009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573908" y="-444369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true" rot="-10800000">
            <a:off x="16553467" y="997576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7418382" y="4807440"/>
            <a:ext cx="9620033" cy="470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CatchAI es un proyecto que busca desarrollar un MVP funcional capaz de traducir una palabra hablada al lenguaje de señas chileno (LSCh), utilizando tecnologías de inteligencia artificial y animación 3D. A través de un flujo que integra reconocimiento de voz, procesamiento de texto y reproducción gestual por un avatar animado, el sistema busca aportar a la inclusión comunicacional de personas sordas en entornos digitales.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79056" y="1514220"/>
            <a:ext cx="10502929" cy="9025955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13" y="0"/>
              <a:ext cx="8031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75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426802" y="6100602"/>
            <a:ext cx="5300671" cy="4555264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731" y="0"/>
              <a:ext cx="799338" cy="698500"/>
            </a:xfrm>
            <a:custGeom>
              <a:avLst/>
              <a:gdLst/>
              <a:ahLst/>
              <a:cxnLst/>
              <a:rect r="r" b="b" t="t" l="l"/>
              <a:pathLst>
                <a:path h="698500" w="799338">
                  <a:moveTo>
                    <a:pt x="788441" y="379548"/>
                  </a:moveTo>
                  <a:lnTo>
                    <a:pt x="620497" y="668202"/>
                  </a:lnTo>
                  <a:cubicBezTo>
                    <a:pt x="609583" y="686960"/>
                    <a:pt x="589518" y="698500"/>
                    <a:pt x="567816" y="698500"/>
                  </a:cubicBezTo>
                  <a:lnTo>
                    <a:pt x="231522" y="698500"/>
                  </a:lnTo>
                  <a:cubicBezTo>
                    <a:pt x="209820" y="698500"/>
                    <a:pt x="189755" y="686960"/>
                    <a:pt x="178841" y="668202"/>
                  </a:cubicBezTo>
                  <a:lnTo>
                    <a:pt x="10897" y="379548"/>
                  </a:lnTo>
                  <a:cubicBezTo>
                    <a:pt x="0" y="360819"/>
                    <a:pt x="0" y="337681"/>
                    <a:pt x="10897" y="318952"/>
                  </a:cubicBezTo>
                  <a:lnTo>
                    <a:pt x="178841" y="30298"/>
                  </a:lnTo>
                  <a:cubicBezTo>
                    <a:pt x="189755" y="11540"/>
                    <a:pt x="209820" y="0"/>
                    <a:pt x="231522" y="0"/>
                  </a:cubicBezTo>
                  <a:lnTo>
                    <a:pt x="567816" y="0"/>
                  </a:lnTo>
                  <a:cubicBezTo>
                    <a:pt x="589518" y="0"/>
                    <a:pt x="609583" y="11540"/>
                    <a:pt x="620497" y="30298"/>
                  </a:cubicBezTo>
                  <a:lnTo>
                    <a:pt x="788441" y="318952"/>
                  </a:lnTo>
                  <a:cubicBezTo>
                    <a:pt x="799338" y="337681"/>
                    <a:pt x="799338" y="360819"/>
                    <a:pt x="788441" y="37954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200942" y="-269972"/>
            <a:ext cx="8280913" cy="8796236"/>
            <a:chOff x="0" y="0"/>
            <a:chExt cx="657579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463" y="0"/>
              <a:ext cx="644653" cy="698500"/>
            </a:xfrm>
            <a:custGeom>
              <a:avLst/>
              <a:gdLst/>
              <a:ahLst/>
              <a:cxnLst/>
              <a:rect r="r" b="b" t="t" l="l"/>
              <a:pathLst>
                <a:path h="698500" w="644653">
                  <a:moveTo>
                    <a:pt x="634190" y="378341"/>
                  </a:moveTo>
                  <a:lnTo>
                    <a:pt x="464842" y="669409"/>
                  </a:lnTo>
                  <a:cubicBezTo>
                    <a:pt x="454362" y="687420"/>
                    <a:pt x="435097" y="698500"/>
                    <a:pt x="414259" y="698500"/>
                  </a:cubicBezTo>
                  <a:lnTo>
                    <a:pt x="230394" y="698500"/>
                  </a:lnTo>
                  <a:cubicBezTo>
                    <a:pt x="209556" y="698500"/>
                    <a:pt x="190290" y="687420"/>
                    <a:pt x="179811" y="669409"/>
                  </a:cubicBezTo>
                  <a:lnTo>
                    <a:pt x="10463" y="378341"/>
                  </a:lnTo>
                  <a:cubicBezTo>
                    <a:pt x="0" y="360358"/>
                    <a:pt x="0" y="338142"/>
                    <a:pt x="10463" y="320159"/>
                  </a:cubicBezTo>
                  <a:lnTo>
                    <a:pt x="179811" y="29091"/>
                  </a:lnTo>
                  <a:cubicBezTo>
                    <a:pt x="190290" y="11080"/>
                    <a:pt x="209556" y="0"/>
                    <a:pt x="230394" y="0"/>
                  </a:cubicBezTo>
                  <a:lnTo>
                    <a:pt x="414259" y="0"/>
                  </a:lnTo>
                  <a:cubicBezTo>
                    <a:pt x="435097" y="0"/>
                    <a:pt x="454362" y="11080"/>
                    <a:pt x="464842" y="29091"/>
                  </a:cubicBezTo>
                  <a:lnTo>
                    <a:pt x="634190" y="320159"/>
                  </a:lnTo>
                  <a:cubicBezTo>
                    <a:pt x="644653" y="338142"/>
                    <a:pt x="644653" y="360358"/>
                    <a:pt x="634190" y="378341"/>
                  </a:cubicBezTo>
                  <a:close/>
                </a:path>
              </a:pathLst>
            </a:custGeom>
            <a:blipFill>
              <a:blip r:embed="rId3"/>
              <a:stretch>
                <a:fillRect l="-271" t="-19072" r="-271" b="-19072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7353578">
            <a:off x="628804" y="5804629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853267" y="2790176"/>
            <a:ext cx="1519071" cy="1305452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8808" y="0"/>
              <a:ext cx="795184" cy="698500"/>
            </a:xfrm>
            <a:custGeom>
              <a:avLst/>
              <a:gdLst/>
              <a:ahLst/>
              <a:cxnLst/>
              <a:rect r="r" b="b" t="t" l="l"/>
              <a:pathLst>
                <a:path h="698500" w="795184">
                  <a:moveTo>
                    <a:pt x="780925" y="388896"/>
                  </a:moveTo>
                  <a:lnTo>
                    <a:pt x="623859" y="658854"/>
                  </a:lnTo>
                  <a:cubicBezTo>
                    <a:pt x="609578" y="683400"/>
                    <a:pt x="583322" y="698500"/>
                    <a:pt x="554924" y="698500"/>
                  </a:cubicBezTo>
                  <a:lnTo>
                    <a:pt x="240260" y="698500"/>
                  </a:lnTo>
                  <a:cubicBezTo>
                    <a:pt x="211862" y="698500"/>
                    <a:pt x="185606" y="683400"/>
                    <a:pt x="171325" y="658854"/>
                  </a:cubicBezTo>
                  <a:lnTo>
                    <a:pt x="14259" y="388896"/>
                  </a:lnTo>
                  <a:cubicBezTo>
                    <a:pt x="0" y="364389"/>
                    <a:pt x="0" y="334111"/>
                    <a:pt x="14259" y="309604"/>
                  </a:cubicBezTo>
                  <a:lnTo>
                    <a:pt x="171325" y="39646"/>
                  </a:lnTo>
                  <a:cubicBezTo>
                    <a:pt x="185606" y="15100"/>
                    <a:pt x="211862" y="0"/>
                    <a:pt x="240260" y="0"/>
                  </a:cubicBezTo>
                  <a:lnTo>
                    <a:pt x="554924" y="0"/>
                  </a:lnTo>
                  <a:cubicBezTo>
                    <a:pt x="583322" y="0"/>
                    <a:pt x="609578" y="15100"/>
                    <a:pt x="623859" y="39646"/>
                  </a:cubicBezTo>
                  <a:lnTo>
                    <a:pt x="780925" y="309604"/>
                  </a:lnTo>
                  <a:cubicBezTo>
                    <a:pt x="795184" y="334111"/>
                    <a:pt x="795184" y="364389"/>
                    <a:pt x="780925" y="388896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19942" y="7659339"/>
            <a:ext cx="1673064" cy="1437790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997" y="0"/>
              <a:ext cx="796806" cy="698500"/>
            </a:xfrm>
            <a:custGeom>
              <a:avLst/>
              <a:gdLst/>
              <a:ahLst/>
              <a:cxnLst/>
              <a:rect r="r" b="b" t="t" l="l"/>
              <a:pathLst>
                <a:path h="698500" w="796806">
                  <a:moveTo>
                    <a:pt x="783859" y="385247"/>
                  </a:moveTo>
                  <a:lnTo>
                    <a:pt x="622547" y="662503"/>
                  </a:lnTo>
                  <a:cubicBezTo>
                    <a:pt x="609580" y="684789"/>
                    <a:pt x="585741" y="698500"/>
                    <a:pt x="559957" y="698500"/>
                  </a:cubicBezTo>
                  <a:lnTo>
                    <a:pt x="236850" y="698500"/>
                  </a:lnTo>
                  <a:cubicBezTo>
                    <a:pt x="211065" y="698500"/>
                    <a:pt x="187226" y="684789"/>
                    <a:pt x="174259" y="662503"/>
                  </a:cubicBezTo>
                  <a:lnTo>
                    <a:pt x="12947" y="385247"/>
                  </a:lnTo>
                  <a:cubicBezTo>
                    <a:pt x="0" y="362995"/>
                    <a:pt x="0" y="335505"/>
                    <a:pt x="12947" y="313253"/>
                  </a:cubicBezTo>
                  <a:lnTo>
                    <a:pt x="174259" y="35997"/>
                  </a:lnTo>
                  <a:cubicBezTo>
                    <a:pt x="187226" y="13711"/>
                    <a:pt x="211065" y="0"/>
                    <a:pt x="236850" y="0"/>
                  </a:cubicBezTo>
                  <a:lnTo>
                    <a:pt x="559957" y="0"/>
                  </a:lnTo>
                  <a:cubicBezTo>
                    <a:pt x="585741" y="0"/>
                    <a:pt x="609580" y="13711"/>
                    <a:pt x="622547" y="35997"/>
                  </a:cubicBezTo>
                  <a:lnTo>
                    <a:pt x="783859" y="313253"/>
                  </a:lnTo>
                  <a:cubicBezTo>
                    <a:pt x="796806" y="335505"/>
                    <a:pt x="796806" y="362995"/>
                    <a:pt x="783859" y="385247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879503" y="4855300"/>
            <a:ext cx="2141595" cy="1840433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248" y="0"/>
              <a:ext cx="800305" cy="698500"/>
            </a:xfrm>
            <a:custGeom>
              <a:avLst/>
              <a:gdLst/>
              <a:ahLst/>
              <a:cxnLst/>
              <a:rect r="r" b="b" t="t" l="l"/>
              <a:pathLst>
                <a:path h="698500" w="800305">
                  <a:moveTo>
                    <a:pt x="790190" y="377372"/>
                  </a:moveTo>
                  <a:lnTo>
                    <a:pt x="619714" y="670378"/>
                  </a:lnTo>
                  <a:cubicBezTo>
                    <a:pt x="609584" y="687789"/>
                    <a:pt x="590960" y="698500"/>
                    <a:pt x="570817" y="698500"/>
                  </a:cubicBezTo>
                  <a:lnTo>
                    <a:pt x="229487" y="698500"/>
                  </a:lnTo>
                  <a:cubicBezTo>
                    <a:pt x="209344" y="698500"/>
                    <a:pt x="190720" y="687789"/>
                    <a:pt x="180590" y="670378"/>
                  </a:cubicBezTo>
                  <a:lnTo>
                    <a:pt x="10114" y="377372"/>
                  </a:lnTo>
                  <a:cubicBezTo>
                    <a:pt x="0" y="359988"/>
                    <a:pt x="0" y="338512"/>
                    <a:pt x="10114" y="321128"/>
                  </a:cubicBezTo>
                  <a:lnTo>
                    <a:pt x="180590" y="28122"/>
                  </a:lnTo>
                  <a:cubicBezTo>
                    <a:pt x="190720" y="10711"/>
                    <a:pt x="209344" y="0"/>
                    <a:pt x="229487" y="0"/>
                  </a:cubicBezTo>
                  <a:lnTo>
                    <a:pt x="570817" y="0"/>
                  </a:lnTo>
                  <a:cubicBezTo>
                    <a:pt x="590960" y="0"/>
                    <a:pt x="609584" y="10711"/>
                    <a:pt x="619714" y="28122"/>
                  </a:cubicBezTo>
                  <a:lnTo>
                    <a:pt x="790190" y="321128"/>
                  </a:lnTo>
                  <a:cubicBezTo>
                    <a:pt x="800304" y="338512"/>
                    <a:pt x="800304" y="359988"/>
                    <a:pt x="790190" y="377372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10800000">
            <a:off x="-3407631" y="7797773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354598" y="3407979"/>
            <a:ext cx="228600" cy="228600"/>
            <a:chOff x="0" y="0"/>
            <a:chExt cx="732454" cy="73245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354598" y="7334510"/>
            <a:ext cx="228600" cy="228600"/>
            <a:chOff x="0" y="0"/>
            <a:chExt cx="732454" cy="73245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354598" y="5577896"/>
            <a:ext cx="228600" cy="228600"/>
            <a:chOff x="0" y="0"/>
            <a:chExt cx="732454" cy="73245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32454" cy="732454"/>
            </a:xfrm>
            <a:custGeom>
              <a:avLst/>
              <a:gdLst/>
              <a:ahLst/>
              <a:cxnLst/>
              <a:rect r="r" b="b" t="t" l="l"/>
              <a:pathLst>
                <a:path h="732454" w="732454">
                  <a:moveTo>
                    <a:pt x="366227" y="0"/>
                  </a:moveTo>
                  <a:cubicBezTo>
                    <a:pt x="163965" y="0"/>
                    <a:pt x="0" y="163965"/>
                    <a:pt x="0" y="366227"/>
                  </a:cubicBezTo>
                  <a:cubicBezTo>
                    <a:pt x="0" y="568489"/>
                    <a:pt x="163965" y="732454"/>
                    <a:pt x="366227" y="732454"/>
                  </a:cubicBezTo>
                  <a:cubicBezTo>
                    <a:pt x="568489" y="732454"/>
                    <a:pt x="732454" y="568489"/>
                    <a:pt x="732454" y="366227"/>
                  </a:cubicBezTo>
                  <a:cubicBezTo>
                    <a:pt x="732454" y="163965"/>
                    <a:pt x="568489" y="0"/>
                    <a:pt x="366227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68668" y="21043"/>
              <a:ext cx="595119" cy="642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5682739" y="-2508868"/>
            <a:ext cx="5210521" cy="4477792"/>
            <a:chOff x="0" y="0"/>
            <a:chExt cx="812800" cy="6985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4043734" y="9851941"/>
            <a:ext cx="6154891" cy="592292"/>
          </a:xfrm>
          <a:custGeom>
            <a:avLst/>
            <a:gdLst/>
            <a:ahLst/>
            <a:cxnLst/>
            <a:rect r="r" b="b" t="t" l="l"/>
            <a:pathLst>
              <a:path h="592292" w="6154891">
                <a:moveTo>
                  <a:pt x="0" y="0"/>
                </a:moveTo>
                <a:lnTo>
                  <a:pt x="6154891" y="0"/>
                </a:lnTo>
                <a:lnTo>
                  <a:pt x="6154891" y="592292"/>
                </a:lnTo>
                <a:lnTo>
                  <a:pt x="0" y="592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478956" r="-11191" b="-115767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16883015" y="306811"/>
            <a:ext cx="2809969" cy="2414817"/>
            <a:chOff x="0" y="0"/>
            <a:chExt cx="812800" cy="6985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5232267" y="3027443"/>
            <a:ext cx="761072" cy="761072"/>
          </a:xfrm>
          <a:custGeom>
            <a:avLst/>
            <a:gdLst/>
            <a:ahLst/>
            <a:cxnLst/>
            <a:rect r="r" b="b" t="t" l="l"/>
            <a:pathLst>
              <a:path h="761072" w="761072">
                <a:moveTo>
                  <a:pt x="0" y="0"/>
                </a:moveTo>
                <a:lnTo>
                  <a:pt x="761072" y="0"/>
                </a:lnTo>
                <a:lnTo>
                  <a:pt x="761072" y="761072"/>
                </a:lnTo>
                <a:lnTo>
                  <a:pt x="0" y="761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6442863" y="5177675"/>
            <a:ext cx="1014874" cy="1178373"/>
          </a:xfrm>
          <a:custGeom>
            <a:avLst/>
            <a:gdLst/>
            <a:ahLst/>
            <a:cxnLst/>
            <a:rect r="r" b="b" t="t" l="l"/>
            <a:pathLst>
              <a:path h="1178373" w="1014874">
                <a:moveTo>
                  <a:pt x="0" y="0"/>
                </a:moveTo>
                <a:lnTo>
                  <a:pt x="1014874" y="0"/>
                </a:lnTo>
                <a:lnTo>
                  <a:pt x="1014874" y="1178373"/>
                </a:lnTo>
                <a:lnTo>
                  <a:pt x="0" y="11783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5389489" y="7989345"/>
            <a:ext cx="816565" cy="777778"/>
          </a:xfrm>
          <a:custGeom>
            <a:avLst/>
            <a:gdLst/>
            <a:ahLst/>
            <a:cxnLst/>
            <a:rect r="r" b="b" t="t" l="l"/>
            <a:pathLst>
              <a:path h="777778" w="816565">
                <a:moveTo>
                  <a:pt x="0" y="0"/>
                </a:moveTo>
                <a:lnTo>
                  <a:pt x="816565" y="0"/>
                </a:lnTo>
                <a:lnTo>
                  <a:pt x="816565" y="777778"/>
                </a:lnTo>
                <a:lnTo>
                  <a:pt x="0" y="777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-675504" y="10059862"/>
            <a:ext cx="1351009" cy="454277"/>
          </a:xfrm>
          <a:custGeom>
            <a:avLst/>
            <a:gdLst/>
            <a:ahLst/>
            <a:cxnLst/>
            <a:rect r="r" b="b" t="t" l="l"/>
            <a:pathLst>
              <a:path h="454277" w="1351009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7491359" y="714120"/>
            <a:ext cx="7899258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DESCRIPCIÓN DEL PROYECTO APT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737728" y="3969297"/>
            <a:ext cx="6090793" cy="117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Desarrollo de un MVP que traduzca palabras habladas al lenguaje de señas chileno (LSCh) mediante reconocimiento de voz, procesamiento en la nube/servidor local y animación 3D de un avatar.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737728" y="7886378"/>
            <a:ext cx="6090793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Uso de servicios gratuitos o de bajo costo como Amazon Transcribe u OpenAI Whisper, junto con Blender para modelado y GODOT/Unity para animación.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737728" y="3287254"/>
            <a:ext cx="54656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Desarrollo de un MVP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737728" y="7204335"/>
            <a:ext cx="54656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Herramientas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737728" y="6120314"/>
            <a:ext cx="6090793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Creación manual de animaciones basadas en un diccionario visual desarrollado por el equipo.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737728" y="5438271"/>
            <a:ext cx="546564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Diccionario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4271153" y="9961423"/>
            <a:ext cx="961113" cy="651154"/>
          </a:xfrm>
          <a:custGeom>
            <a:avLst/>
            <a:gdLst/>
            <a:ahLst/>
            <a:cxnLst/>
            <a:rect r="r" b="b" t="t" l="l"/>
            <a:pathLst>
              <a:path h="651154" w="961113">
                <a:moveTo>
                  <a:pt x="0" y="0"/>
                </a:moveTo>
                <a:lnTo>
                  <a:pt x="961114" y="0"/>
                </a:lnTo>
                <a:lnTo>
                  <a:pt x="961114" y="651154"/>
                </a:lnTo>
                <a:lnTo>
                  <a:pt x="0" y="6511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17462" y="311604"/>
            <a:ext cx="3389686" cy="3415392"/>
            <a:chOff x="0" y="0"/>
            <a:chExt cx="696717" cy="70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547" y="0"/>
              <a:ext cx="683623" cy="702000"/>
            </a:xfrm>
            <a:custGeom>
              <a:avLst/>
              <a:gdLst/>
              <a:ahLst/>
              <a:cxnLst/>
              <a:rect r="r" b="b" t="t" l="l"/>
              <a:pathLst>
                <a:path h="702000" w="683623">
                  <a:moveTo>
                    <a:pt x="673005" y="380650"/>
                  </a:moveTo>
                  <a:lnTo>
                    <a:pt x="504134" y="672351"/>
                  </a:lnTo>
                  <a:cubicBezTo>
                    <a:pt x="493511" y="690701"/>
                    <a:pt x="473914" y="702000"/>
                    <a:pt x="452710" y="702000"/>
                  </a:cubicBezTo>
                  <a:lnTo>
                    <a:pt x="230912" y="702000"/>
                  </a:lnTo>
                  <a:cubicBezTo>
                    <a:pt x="209709" y="702000"/>
                    <a:pt x="190112" y="690701"/>
                    <a:pt x="179488" y="672351"/>
                  </a:cubicBezTo>
                  <a:lnTo>
                    <a:pt x="10618" y="380650"/>
                  </a:lnTo>
                  <a:cubicBezTo>
                    <a:pt x="0" y="362309"/>
                    <a:pt x="0" y="339691"/>
                    <a:pt x="10618" y="321351"/>
                  </a:cubicBezTo>
                  <a:lnTo>
                    <a:pt x="179488" y="29649"/>
                  </a:lnTo>
                  <a:cubicBezTo>
                    <a:pt x="190112" y="11299"/>
                    <a:pt x="209709" y="0"/>
                    <a:pt x="230912" y="0"/>
                  </a:cubicBezTo>
                  <a:lnTo>
                    <a:pt x="452710" y="0"/>
                  </a:lnTo>
                  <a:cubicBezTo>
                    <a:pt x="473914" y="0"/>
                    <a:pt x="493511" y="11299"/>
                    <a:pt x="504134" y="29649"/>
                  </a:cubicBezTo>
                  <a:lnTo>
                    <a:pt x="673005" y="321351"/>
                  </a:lnTo>
                  <a:cubicBezTo>
                    <a:pt x="683623" y="339691"/>
                    <a:pt x="683623" y="362309"/>
                    <a:pt x="673005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1648768" y="9648593"/>
            <a:ext cx="3421181" cy="3032021"/>
          </a:xfrm>
          <a:custGeom>
            <a:avLst/>
            <a:gdLst/>
            <a:ahLst/>
            <a:cxnLst/>
            <a:rect r="r" b="b" t="t" l="l"/>
            <a:pathLst>
              <a:path h="3032021" w="342118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55605" y="3974646"/>
            <a:ext cx="16273838" cy="1902563"/>
            <a:chOff x="0" y="0"/>
            <a:chExt cx="4286114" cy="5010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6114" cy="501087"/>
            </a:xfrm>
            <a:custGeom>
              <a:avLst/>
              <a:gdLst/>
              <a:ahLst/>
              <a:cxnLst/>
              <a:rect r="r" b="b" t="t" l="l"/>
              <a:pathLst>
                <a:path h="501087" w="4286114">
                  <a:moveTo>
                    <a:pt x="47573" y="0"/>
                  </a:moveTo>
                  <a:lnTo>
                    <a:pt x="4238541" y="0"/>
                  </a:lnTo>
                  <a:cubicBezTo>
                    <a:pt x="4251158" y="0"/>
                    <a:pt x="4263258" y="5012"/>
                    <a:pt x="4272180" y="13934"/>
                  </a:cubicBezTo>
                  <a:cubicBezTo>
                    <a:pt x="4281101" y="22855"/>
                    <a:pt x="4286114" y="34956"/>
                    <a:pt x="4286114" y="47573"/>
                  </a:cubicBezTo>
                  <a:lnTo>
                    <a:pt x="4286114" y="453514"/>
                  </a:lnTo>
                  <a:cubicBezTo>
                    <a:pt x="4286114" y="466131"/>
                    <a:pt x="4281101" y="478231"/>
                    <a:pt x="4272180" y="487153"/>
                  </a:cubicBezTo>
                  <a:cubicBezTo>
                    <a:pt x="4263258" y="496074"/>
                    <a:pt x="4251158" y="501087"/>
                    <a:pt x="4238541" y="501087"/>
                  </a:cubicBezTo>
                  <a:lnTo>
                    <a:pt x="47573" y="501087"/>
                  </a:lnTo>
                  <a:cubicBezTo>
                    <a:pt x="34956" y="501087"/>
                    <a:pt x="22855" y="496074"/>
                    <a:pt x="13934" y="487153"/>
                  </a:cubicBezTo>
                  <a:cubicBezTo>
                    <a:pt x="5012" y="478231"/>
                    <a:pt x="0" y="466131"/>
                    <a:pt x="0" y="453514"/>
                  </a:cubicBezTo>
                  <a:lnTo>
                    <a:pt x="0" y="47573"/>
                  </a:lnTo>
                  <a:cubicBezTo>
                    <a:pt x="0" y="34956"/>
                    <a:pt x="5012" y="22855"/>
                    <a:pt x="13934" y="13934"/>
                  </a:cubicBezTo>
                  <a:cubicBezTo>
                    <a:pt x="22855" y="5012"/>
                    <a:pt x="34956" y="0"/>
                    <a:pt x="47573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286114" cy="548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395548" y="4201539"/>
            <a:ext cx="1448776" cy="144877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973054" y="-813230"/>
            <a:ext cx="6592069" cy="5665059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668" y="0"/>
              <a:ext cx="797465" cy="698500"/>
            </a:xfrm>
            <a:custGeom>
              <a:avLst/>
              <a:gdLst/>
              <a:ahLst/>
              <a:cxnLst/>
              <a:rect r="r" b="b" t="t" l="l"/>
              <a:pathLst>
                <a:path h="698500" w="797465">
                  <a:moveTo>
                    <a:pt x="785051" y="383764"/>
                  </a:moveTo>
                  <a:lnTo>
                    <a:pt x="622013" y="663986"/>
                  </a:lnTo>
                  <a:cubicBezTo>
                    <a:pt x="609580" y="685354"/>
                    <a:pt x="586723" y="698500"/>
                    <a:pt x="562001" y="698500"/>
                  </a:cubicBezTo>
                  <a:lnTo>
                    <a:pt x="235463" y="698500"/>
                  </a:lnTo>
                  <a:cubicBezTo>
                    <a:pt x="210741" y="698500"/>
                    <a:pt x="187884" y="685354"/>
                    <a:pt x="175451" y="663986"/>
                  </a:cubicBezTo>
                  <a:lnTo>
                    <a:pt x="12413" y="383764"/>
                  </a:lnTo>
                  <a:cubicBezTo>
                    <a:pt x="0" y="362429"/>
                    <a:pt x="0" y="336071"/>
                    <a:pt x="12413" y="314736"/>
                  </a:cubicBezTo>
                  <a:lnTo>
                    <a:pt x="175451" y="34514"/>
                  </a:lnTo>
                  <a:cubicBezTo>
                    <a:pt x="187884" y="13146"/>
                    <a:pt x="210741" y="0"/>
                    <a:pt x="235463" y="0"/>
                  </a:cubicBezTo>
                  <a:lnTo>
                    <a:pt x="562001" y="0"/>
                  </a:lnTo>
                  <a:cubicBezTo>
                    <a:pt x="586723" y="0"/>
                    <a:pt x="609580" y="13146"/>
                    <a:pt x="622013" y="34514"/>
                  </a:cubicBezTo>
                  <a:lnTo>
                    <a:pt x="785051" y="314736"/>
                  </a:lnTo>
                  <a:cubicBezTo>
                    <a:pt x="797464" y="336071"/>
                    <a:pt x="797464" y="362429"/>
                    <a:pt x="785051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98014" y="4143550"/>
            <a:ext cx="1448776" cy="144877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868136" y="4201539"/>
            <a:ext cx="1448776" cy="144877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-2104488" y="-2010197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2508631" y="9314273"/>
            <a:ext cx="11524578" cy="6935563"/>
            <a:chOff x="0" y="0"/>
            <a:chExt cx="1160673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3354" y="0"/>
              <a:ext cx="1153965" cy="698500"/>
            </a:xfrm>
            <a:custGeom>
              <a:avLst/>
              <a:gdLst/>
              <a:ahLst/>
              <a:cxnLst/>
              <a:rect r="r" b="b" t="t" l="l"/>
              <a:pathLst>
                <a:path h="698500" w="1153965">
                  <a:moveTo>
                    <a:pt x="1148535" y="364347"/>
                  </a:moveTo>
                  <a:lnTo>
                    <a:pt x="962902" y="683403"/>
                  </a:lnTo>
                  <a:cubicBezTo>
                    <a:pt x="957464" y="692750"/>
                    <a:pt x="947466" y="698500"/>
                    <a:pt x="936652" y="698500"/>
                  </a:cubicBezTo>
                  <a:lnTo>
                    <a:pt x="217312" y="698500"/>
                  </a:lnTo>
                  <a:cubicBezTo>
                    <a:pt x="206498" y="698500"/>
                    <a:pt x="196501" y="692750"/>
                    <a:pt x="191062" y="683403"/>
                  </a:cubicBezTo>
                  <a:lnTo>
                    <a:pt x="5430" y="364347"/>
                  </a:lnTo>
                  <a:cubicBezTo>
                    <a:pt x="0" y="355015"/>
                    <a:pt x="0" y="343485"/>
                    <a:pt x="5430" y="334153"/>
                  </a:cubicBezTo>
                  <a:lnTo>
                    <a:pt x="191062" y="15097"/>
                  </a:lnTo>
                  <a:cubicBezTo>
                    <a:pt x="196501" y="5750"/>
                    <a:pt x="206498" y="0"/>
                    <a:pt x="217312" y="0"/>
                  </a:cubicBezTo>
                  <a:lnTo>
                    <a:pt x="936652" y="0"/>
                  </a:lnTo>
                  <a:cubicBezTo>
                    <a:pt x="947466" y="0"/>
                    <a:pt x="957464" y="5750"/>
                    <a:pt x="962902" y="15097"/>
                  </a:cubicBezTo>
                  <a:lnTo>
                    <a:pt x="1148535" y="334153"/>
                  </a:lnTo>
                  <a:cubicBezTo>
                    <a:pt x="1153965" y="343485"/>
                    <a:pt x="1153965" y="355015"/>
                    <a:pt x="1148535" y="364347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673200" y="7394343"/>
            <a:ext cx="3741886" cy="4354195"/>
            <a:chOff x="0" y="0"/>
            <a:chExt cx="6985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9219"/>
              <a:ext cx="698500" cy="794363"/>
            </a:xfrm>
            <a:custGeom>
              <a:avLst/>
              <a:gdLst/>
              <a:ahLst/>
              <a:cxnLst/>
              <a:rect r="r" b="b" t="t" l="l"/>
              <a:pathLst>
                <a:path h="794363" w="698500">
                  <a:moveTo>
                    <a:pt x="390745" y="14923"/>
                  </a:moveTo>
                  <a:lnTo>
                    <a:pt x="657005" y="169839"/>
                  </a:lnTo>
                  <a:cubicBezTo>
                    <a:pt x="682696" y="184786"/>
                    <a:pt x="698500" y="212266"/>
                    <a:pt x="698500" y="241988"/>
                  </a:cubicBezTo>
                  <a:lnTo>
                    <a:pt x="698500" y="552374"/>
                  </a:lnTo>
                  <a:cubicBezTo>
                    <a:pt x="698500" y="582096"/>
                    <a:pt x="682696" y="609576"/>
                    <a:pt x="657005" y="624523"/>
                  </a:cubicBezTo>
                  <a:lnTo>
                    <a:pt x="390745" y="779439"/>
                  </a:lnTo>
                  <a:cubicBezTo>
                    <a:pt x="365094" y="794362"/>
                    <a:pt x="333406" y="794362"/>
                    <a:pt x="307755" y="779439"/>
                  </a:cubicBezTo>
                  <a:lnTo>
                    <a:pt x="41495" y="624523"/>
                  </a:lnTo>
                  <a:cubicBezTo>
                    <a:pt x="15804" y="609576"/>
                    <a:pt x="0" y="582096"/>
                    <a:pt x="0" y="552374"/>
                  </a:cubicBezTo>
                  <a:lnTo>
                    <a:pt x="0" y="241988"/>
                  </a:lnTo>
                  <a:cubicBezTo>
                    <a:pt x="0" y="212266"/>
                    <a:pt x="15804" y="184786"/>
                    <a:pt x="41495" y="169839"/>
                  </a:cubicBezTo>
                  <a:lnTo>
                    <a:pt x="307755" y="14923"/>
                  </a:lnTo>
                  <a:cubicBezTo>
                    <a:pt x="333406" y="0"/>
                    <a:pt x="365094" y="0"/>
                    <a:pt x="390745" y="14923"/>
                  </a:cubicBezTo>
                  <a:close/>
                </a:path>
              </a:pathLst>
            </a:custGeom>
            <a:solidFill>
              <a:srgbClr val="243B5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-518112" y="9062706"/>
            <a:ext cx="4229921" cy="697823"/>
          </a:xfrm>
          <a:custGeom>
            <a:avLst/>
            <a:gdLst/>
            <a:ahLst/>
            <a:cxnLst/>
            <a:rect r="r" b="b" t="t" l="l"/>
            <a:pathLst>
              <a:path h="697823" w="4229921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4973054" y="4201539"/>
            <a:ext cx="1448776" cy="1448776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673200" y="602528"/>
            <a:ext cx="3297214" cy="2833543"/>
            <a:chOff x="0" y="0"/>
            <a:chExt cx="812800" cy="6985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-936718" y="9948510"/>
            <a:ext cx="8328691" cy="2833543"/>
            <a:chOff x="0" y="0"/>
            <a:chExt cx="2053115" cy="6985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1606" y="0"/>
              <a:ext cx="2049902" cy="698500"/>
            </a:xfrm>
            <a:custGeom>
              <a:avLst/>
              <a:gdLst/>
              <a:ahLst/>
              <a:cxnLst/>
              <a:rect r="r" b="b" t="t" l="l"/>
              <a:pathLst>
                <a:path h="698500" w="2049902">
                  <a:moveTo>
                    <a:pt x="2047302" y="356481"/>
                  </a:moveTo>
                  <a:lnTo>
                    <a:pt x="1852516" y="691269"/>
                  </a:lnTo>
                  <a:cubicBezTo>
                    <a:pt x="1849911" y="695746"/>
                    <a:pt x="1845123" y="698500"/>
                    <a:pt x="1839943" y="698500"/>
                  </a:cubicBezTo>
                  <a:lnTo>
                    <a:pt x="209960" y="698500"/>
                  </a:lnTo>
                  <a:cubicBezTo>
                    <a:pt x="204780" y="698500"/>
                    <a:pt x="199992" y="695746"/>
                    <a:pt x="197387" y="691269"/>
                  </a:cubicBezTo>
                  <a:lnTo>
                    <a:pt x="2601" y="356481"/>
                  </a:lnTo>
                  <a:cubicBezTo>
                    <a:pt x="0" y="352011"/>
                    <a:pt x="0" y="346489"/>
                    <a:pt x="2601" y="342019"/>
                  </a:cubicBezTo>
                  <a:lnTo>
                    <a:pt x="197387" y="7231"/>
                  </a:lnTo>
                  <a:cubicBezTo>
                    <a:pt x="199992" y="2754"/>
                    <a:pt x="204780" y="0"/>
                    <a:pt x="209960" y="0"/>
                  </a:cubicBezTo>
                  <a:lnTo>
                    <a:pt x="1839943" y="0"/>
                  </a:lnTo>
                  <a:cubicBezTo>
                    <a:pt x="1845123" y="0"/>
                    <a:pt x="1849911" y="2754"/>
                    <a:pt x="1852516" y="7231"/>
                  </a:cubicBezTo>
                  <a:lnTo>
                    <a:pt x="2047302" y="342019"/>
                  </a:lnTo>
                  <a:cubicBezTo>
                    <a:pt x="2049902" y="346489"/>
                    <a:pt x="2049902" y="352011"/>
                    <a:pt x="2047302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8210127" y="4534832"/>
            <a:ext cx="747021" cy="751719"/>
          </a:xfrm>
          <a:custGeom>
            <a:avLst/>
            <a:gdLst/>
            <a:ahLst/>
            <a:cxnLst/>
            <a:rect r="r" b="b" t="t" l="l"/>
            <a:pathLst>
              <a:path h="751719" w="747021">
                <a:moveTo>
                  <a:pt x="0" y="0"/>
                </a:moveTo>
                <a:lnTo>
                  <a:pt x="747021" y="0"/>
                </a:lnTo>
                <a:lnTo>
                  <a:pt x="747021" y="751719"/>
                </a:lnTo>
                <a:lnTo>
                  <a:pt x="0" y="7517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5377975" y="4565303"/>
            <a:ext cx="730378" cy="721248"/>
          </a:xfrm>
          <a:custGeom>
            <a:avLst/>
            <a:gdLst/>
            <a:ahLst/>
            <a:cxnLst/>
            <a:rect r="r" b="b" t="t" l="l"/>
            <a:pathLst>
              <a:path h="721248" w="730378">
                <a:moveTo>
                  <a:pt x="0" y="0"/>
                </a:moveTo>
                <a:lnTo>
                  <a:pt x="730378" y="0"/>
                </a:lnTo>
                <a:lnTo>
                  <a:pt x="730378" y="721248"/>
                </a:lnTo>
                <a:lnTo>
                  <a:pt x="0" y="7212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7607148" y="9944100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-213076" y="485815"/>
            <a:ext cx="2058331" cy="542885"/>
          </a:xfrm>
          <a:custGeom>
            <a:avLst/>
            <a:gdLst/>
            <a:ahLst/>
            <a:cxnLst/>
            <a:rect r="r" b="b" t="t" l="l"/>
            <a:pathLst>
              <a:path h="542885" w="2058331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1028700" y="1582510"/>
            <a:ext cx="7494335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RELEVANCIA DEL PROYECTO APT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9942" y="6869558"/>
            <a:ext cx="3351731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Resp</a:t>
            </a:r>
            <a:r>
              <a:rPr lang="en-US" sz="1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onde a la necesidad de inclusión de personas con discapacidad auditiva.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-213076" y="6284808"/>
            <a:ext cx="3957767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Inclusión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4232202" y="4201539"/>
            <a:ext cx="1448776" cy="1448776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8924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9" id="49"/>
          <p:cNvSpPr/>
          <p:nvPr/>
        </p:nvSpPr>
        <p:spPr>
          <a:xfrm flipH="false" flipV="false" rot="0">
            <a:off x="4589531" y="4565303"/>
            <a:ext cx="792580" cy="721248"/>
          </a:xfrm>
          <a:custGeom>
            <a:avLst/>
            <a:gdLst/>
            <a:ahLst/>
            <a:cxnLst/>
            <a:rect r="r" b="b" t="t" l="l"/>
            <a:pathLst>
              <a:path h="721248" w="792580">
                <a:moveTo>
                  <a:pt x="0" y="0"/>
                </a:moveTo>
                <a:lnTo>
                  <a:pt x="792580" y="0"/>
                </a:lnTo>
                <a:lnTo>
                  <a:pt x="792580" y="721248"/>
                </a:lnTo>
                <a:lnTo>
                  <a:pt x="0" y="7212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3211817" y="6869558"/>
            <a:ext cx="3351731" cy="147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Actualme</a:t>
            </a:r>
            <a:r>
              <a:rPr lang="en-US" sz="1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nte no existen herramientas automáticas que interpreten en LSCh digitalmente.</a:t>
            </a:r>
          </a:p>
          <a:p>
            <a:pPr algn="ctr">
              <a:lnSpc>
                <a:spcPts val="2380"/>
              </a:lnSpc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2908799" y="6284808"/>
            <a:ext cx="3957767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Innovación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866566" y="6867307"/>
            <a:ext cx="3351731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El</a:t>
            </a:r>
            <a:r>
              <a:rPr lang="en-US" sz="1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MVP traduce una palabra hablada → gesto animado en un avatar 3D.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563548" y="6282556"/>
            <a:ext cx="3957767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MVP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593917" y="6880946"/>
            <a:ext cx="3351731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Primer</a:t>
            </a:r>
            <a:r>
              <a:rPr lang="en-US" sz="1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paso con alto potencial de escalabilidad hacia noticias, educación y atención ciudadana.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290898" y="6296196"/>
            <a:ext cx="3957767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Escalabilidad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213872" y="6867307"/>
            <a:ext cx="3351731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Contribuye al camp</a:t>
            </a:r>
            <a:r>
              <a:rPr lang="en-US" sz="1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 profesional de la informática en accesibilidad e innovación.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910854" y="6282556"/>
            <a:ext cx="3957767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Accesibilidad</a:t>
            </a:r>
          </a:p>
        </p:txBody>
      </p:sp>
      <p:sp>
        <p:nvSpPr>
          <p:cNvPr name="Freeform 58" id="58"/>
          <p:cNvSpPr/>
          <p:nvPr/>
        </p:nvSpPr>
        <p:spPr>
          <a:xfrm flipH="false" flipV="false" rot="0">
            <a:off x="1716035" y="4565303"/>
            <a:ext cx="612734" cy="652712"/>
          </a:xfrm>
          <a:custGeom>
            <a:avLst/>
            <a:gdLst/>
            <a:ahLst/>
            <a:cxnLst/>
            <a:rect r="r" b="b" t="t" l="l"/>
            <a:pathLst>
              <a:path h="652712" w="612734">
                <a:moveTo>
                  <a:pt x="0" y="0"/>
                </a:moveTo>
                <a:lnTo>
                  <a:pt x="612734" y="0"/>
                </a:lnTo>
                <a:lnTo>
                  <a:pt x="612734" y="652713"/>
                </a:lnTo>
                <a:lnTo>
                  <a:pt x="0" y="65271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1778374" y="4550068"/>
            <a:ext cx="683125" cy="751719"/>
          </a:xfrm>
          <a:custGeom>
            <a:avLst/>
            <a:gdLst/>
            <a:ahLst/>
            <a:cxnLst/>
            <a:rect r="r" b="b" t="t" l="l"/>
            <a:pathLst>
              <a:path h="751719" w="683125">
                <a:moveTo>
                  <a:pt x="0" y="0"/>
                </a:moveTo>
                <a:lnTo>
                  <a:pt x="683125" y="0"/>
                </a:lnTo>
                <a:lnTo>
                  <a:pt x="683125" y="751719"/>
                </a:lnTo>
                <a:lnTo>
                  <a:pt x="0" y="75171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7230" y="4778003"/>
            <a:ext cx="14474297" cy="253300"/>
          </a:xfrm>
          <a:custGeom>
            <a:avLst/>
            <a:gdLst/>
            <a:ahLst/>
            <a:cxnLst/>
            <a:rect r="r" b="b" t="t" l="l"/>
            <a:pathLst>
              <a:path h="253300" w="14474297">
                <a:moveTo>
                  <a:pt x="0" y="0"/>
                </a:moveTo>
                <a:lnTo>
                  <a:pt x="14474297" y="0"/>
                </a:lnTo>
                <a:lnTo>
                  <a:pt x="14474297" y="253300"/>
                </a:lnTo>
                <a:lnTo>
                  <a:pt x="0" y="253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08061" y="4105340"/>
            <a:ext cx="1321398" cy="1537627"/>
            <a:chOff x="0" y="0"/>
            <a:chExt cx="6985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8702"/>
              <a:ext cx="698500" cy="795397"/>
            </a:xfrm>
            <a:custGeom>
              <a:avLst/>
              <a:gdLst/>
              <a:ahLst/>
              <a:cxnLst/>
              <a:rect r="r" b="b" t="t" l="l"/>
              <a:pathLst>
                <a:path h="795397" w="698500">
                  <a:moveTo>
                    <a:pt x="388418" y="14087"/>
                  </a:moveTo>
                  <a:lnTo>
                    <a:pt x="659332" y="171709"/>
                  </a:lnTo>
                  <a:cubicBezTo>
                    <a:pt x="683582" y="185818"/>
                    <a:pt x="698500" y="211757"/>
                    <a:pt x="698500" y="239813"/>
                  </a:cubicBezTo>
                  <a:lnTo>
                    <a:pt x="698500" y="555583"/>
                  </a:lnTo>
                  <a:cubicBezTo>
                    <a:pt x="698500" y="583639"/>
                    <a:pt x="683582" y="609578"/>
                    <a:pt x="659332" y="623687"/>
                  </a:cubicBezTo>
                  <a:lnTo>
                    <a:pt x="388418" y="781309"/>
                  </a:lnTo>
                  <a:cubicBezTo>
                    <a:pt x="364206" y="795396"/>
                    <a:pt x="334294" y="795396"/>
                    <a:pt x="310082" y="781309"/>
                  </a:cubicBezTo>
                  <a:lnTo>
                    <a:pt x="39168" y="623687"/>
                  </a:lnTo>
                  <a:cubicBezTo>
                    <a:pt x="14918" y="609578"/>
                    <a:pt x="0" y="583639"/>
                    <a:pt x="0" y="555583"/>
                  </a:cubicBezTo>
                  <a:lnTo>
                    <a:pt x="0" y="239813"/>
                  </a:lnTo>
                  <a:cubicBezTo>
                    <a:pt x="0" y="211757"/>
                    <a:pt x="14918" y="185818"/>
                    <a:pt x="39168" y="171709"/>
                  </a:cubicBezTo>
                  <a:lnTo>
                    <a:pt x="310082" y="14087"/>
                  </a:lnTo>
                  <a:cubicBezTo>
                    <a:pt x="334294" y="0"/>
                    <a:pt x="364206" y="0"/>
                    <a:pt x="388418" y="14087"/>
                  </a:cubicBezTo>
                  <a:close/>
                </a:path>
              </a:pathLst>
            </a:custGeom>
            <a:solidFill>
              <a:srgbClr val="16578D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960353" y="4105340"/>
            <a:ext cx="1321398" cy="1537627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8702"/>
              <a:ext cx="698500" cy="795397"/>
            </a:xfrm>
            <a:custGeom>
              <a:avLst/>
              <a:gdLst/>
              <a:ahLst/>
              <a:cxnLst/>
              <a:rect r="r" b="b" t="t" l="l"/>
              <a:pathLst>
                <a:path h="795397" w="698500">
                  <a:moveTo>
                    <a:pt x="388418" y="14087"/>
                  </a:moveTo>
                  <a:lnTo>
                    <a:pt x="659332" y="171709"/>
                  </a:lnTo>
                  <a:cubicBezTo>
                    <a:pt x="683582" y="185818"/>
                    <a:pt x="698500" y="211757"/>
                    <a:pt x="698500" y="239813"/>
                  </a:cubicBezTo>
                  <a:lnTo>
                    <a:pt x="698500" y="555583"/>
                  </a:lnTo>
                  <a:cubicBezTo>
                    <a:pt x="698500" y="583639"/>
                    <a:pt x="683582" y="609578"/>
                    <a:pt x="659332" y="623687"/>
                  </a:cubicBezTo>
                  <a:lnTo>
                    <a:pt x="388418" y="781309"/>
                  </a:lnTo>
                  <a:cubicBezTo>
                    <a:pt x="364206" y="795396"/>
                    <a:pt x="334294" y="795396"/>
                    <a:pt x="310082" y="781309"/>
                  </a:cubicBezTo>
                  <a:lnTo>
                    <a:pt x="39168" y="623687"/>
                  </a:lnTo>
                  <a:cubicBezTo>
                    <a:pt x="14918" y="609578"/>
                    <a:pt x="0" y="583639"/>
                    <a:pt x="0" y="555583"/>
                  </a:cubicBezTo>
                  <a:lnTo>
                    <a:pt x="0" y="239813"/>
                  </a:lnTo>
                  <a:cubicBezTo>
                    <a:pt x="0" y="211757"/>
                    <a:pt x="14918" y="185818"/>
                    <a:pt x="39168" y="171709"/>
                  </a:cubicBezTo>
                  <a:lnTo>
                    <a:pt x="310082" y="14087"/>
                  </a:lnTo>
                  <a:cubicBezTo>
                    <a:pt x="334294" y="0"/>
                    <a:pt x="364206" y="0"/>
                    <a:pt x="388418" y="14087"/>
                  </a:cubicBezTo>
                  <a:close/>
                </a:path>
              </a:pathLst>
            </a:custGeom>
            <a:solidFill>
              <a:srgbClr val="16578D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62559" y="911152"/>
            <a:ext cx="8479009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PERTINENCIA DEL PROYECTO CON EL PERFIL DE EGRESO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44139" y="5889510"/>
            <a:ext cx="3041563" cy="206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Desarrollo de soluciones tecnológicas complejas, integración de sistemas, gestión de proyectos y aplicación de buenas prácticas en calidad y seguridad.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512644" y="4105340"/>
            <a:ext cx="1321398" cy="1537627"/>
            <a:chOff x="0" y="0"/>
            <a:chExt cx="6985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8702"/>
              <a:ext cx="698500" cy="795397"/>
            </a:xfrm>
            <a:custGeom>
              <a:avLst/>
              <a:gdLst/>
              <a:ahLst/>
              <a:cxnLst/>
              <a:rect r="r" b="b" t="t" l="l"/>
              <a:pathLst>
                <a:path h="795397" w="698500">
                  <a:moveTo>
                    <a:pt x="388418" y="14087"/>
                  </a:moveTo>
                  <a:lnTo>
                    <a:pt x="659332" y="171709"/>
                  </a:lnTo>
                  <a:cubicBezTo>
                    <a:pt x="683582" y="185818"/>
                    <a:pt x="698500" y="211757"/>
                    <a:pt x="698500" y="239813"/>
                  </a:cubicBezTo>
                  <a:lnTo>
                    <a:pt x="698500" y="555583"/>
                  </a:lnTo>
                  <a:cubicBezTo>
                    <a:pt x="698500" y="583639"/>
                    <a:pt x="683582" y="609578"/>
                    <a:pt x="659332" y="623687"/>
                  </a:cubicBezTo>
                  <a:lnTo>
                    <a:pt x="388418" y="781309"/>
                  </a:lnTo>
                  <a:cubicBezTo>
                    <a:pt x="364206" y="795396"/>
                    <a:pt x="334294" y="795396"/>
                    <a:pt x="310082" y="781309"/>
                  </a:cubicBezTo>
                  <a:lnTo>
                    <a:pt x="39168" y="623687"/>
                  </a:lnTo>
                  <a:cubicBezTo>
                    <a:pt x="14918" y="609578"/>
                    <a:pt x="0" y="583639"/>
                    <a:pt x="0" y="555583"/>
                  </a:cubicBezTo>
                  <a:lnTo>
                    <a:pt x="0" y="239813"/>
                  </a:lnTo>
                  <a:cubicBezTo>
                    <a:pt x="0" y="211757"/>
                    <a:pt x="14918" y="185818"/>
                    <a:pt x="39168" y="171709"/>
                  </a:cubicBezTo>
                  <a:lnTo>
                    <a:pt x="310082" y="14087"/>
                  </a:lnTo>
                  <a:cubicBezTo>
                    <a:pt x="334294" y="0"/>
                    <a:pt x="364206" y="0"/>
                    <a:pt x="388418" y="14087"/>
                  </a:cubicBezTo>
                  <a:close/>
                </a:path>
              </a:pathLst>
            </a:custGeom>
            <a:solidFill>
              <a:srgbClr val="16578D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64936" y="4105340"/>
            <a:ext cx="1321398" cy="1537627"/>
            <a:chOff x="0" y="0"/>
            <a:chExt cx="6985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8702"/>
              <a:ext cx="698500" cy="795397"/>
            </a:xfrm>
            <a:custGeom>
              <a:avLst/>
              <a:gdLst/>
              <a:ahLst/>
              <a:cxnLst/>
              <a:rect r="r" b="b" t="t" l="l"/>
              <a:pathLst>
                <a:path h="795397" w="698500">
                  <a:moveTo>
                    <a:pt x="388418" y="14087"/>
                  </a:moveTo>
                  <a:lnTo>
                    <a:pt x="659332" y="171709"/>
                  </a:lnTo>
                  <a:cubicBezTo>
                    <a:pt x="683582" y="185818"/>
                    <a:pt x="698500" y="211757"/>
                    <a:pt x="698500" y="239813"/>
                  </a:cubicBezTo>
                  <a:lnTo>
                    <a:pt x="698500" y="555583"/>
                  </a:lnTo>
                  <a:cubicBezTo>
                    <a:pt x="698500" y="583639"/>
                    <a:pt x="683582" y="609578"/>
                    <a:pt x="659332" y="623687"/>
                  </a:cubicBezTo>
                  <a:lnTo>
                    <a:pt x="388418" y="781309"/>
                  </a:lnTo>
                  <a:cubicBezTo>
                    <a:pt x="364206" y="795396"/>
                    <a:pt x="334294" y="795396"/>
                    <a:pt x="310082" y="781309"/>
                  </a:cubicBezTo>
                  <a:lnTo>
                    <a:pt x="39168" y="623687"/>
                  </a:lnTo>
                  <a:cubicBezTo>
                    <a:pt x="14918" y="609578"/>
                    <a:pt x="0" y="583639"/>
                    <a:pt x="0" y="555583"/>
                  </a:cubicBezTo>
                  <a:lnTo>
                    <a:pt x="0" y="239813"/>
                  </a:lnTo>
                  <a:cubicBezTo>
                    <a:pt x="0" y="211757"/>
                    <a:pt x="14918" y="185818"/>
                    <a:pt x="39168" y="171709"/>
                  </a:cubicBezTo>
                  <a:lnTo>
                    <a:pt x="310082" y="14087"/>
                  </a:lnTo>
                  <a:cubicBezTo>
                    <a:pt x="334294" y="0"/>
                    <a:pt x="364206" y="0"/>
                    <a:pt x="388418" y="14087"/>
                  </a:cubicBezTo>
                  <a:close/>
                </a:path>
              </a:pathLst>
            </a:custGeom>
            <a:solidFill>
              <a:srgbClr val="16578D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573908" y="-4096368"/>
            <a:ext cx="8000049" cy="6875042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18" y="0"/>
              <a:ext cx="800164" cy="698500"/>
            </a:xfrm>
            <a:custGeom>
              <a:avLst/>
              <a:gdLst/>
              <a:ahLst/>
              <a:cxnLst/>
              <a:rect r="r" b="b" t="t" l="l"/>
              <a:pathLst>
                <a:path h="698500" w="800164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4931289" y="7527527"/>
            <a:ext cx="8000049" cy="6875042"/>
            <a:chOff x="0" y="0"/>
            <a:chExt cx="812800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18" y="0"/>
              <a:ext cx="800164" cy="698500"/>
            </a:xfrm>
            <a:custGeom>
              <a:avLst/>
              <a:gdLst/>
              <a:ahLst/>
              <a:cxnLst/>
              <a:rect r="r" b="b" t="t" l="l"/>
              <a:pathLst>
                <a:path h="698500" w="800164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-1789835" y="8417453"/>
            <a:ext cx="3297214" cy="2833543"/>
            <a:chOff x="0" y="0"/>
            <a:chExt cx="812800" cy="698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925325" y="-228279"/>
            <a:ext cx="3297214" cy="2833543"/>
            <a:chOff x="0" y="0"/>
            <a:chExt cx="812800" cy="698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-430356" y="9947191"/>
            <a:ext cx="4667105" cy="769947"/>
          </a:xfrm>
          <a:custGeom>
            <a:avLst/>
            <a:gdLst/>
            <a:ahLst/>
            <a:cxnLst/>
            <a:rect r="r" b="b" t="t" l="l"/>
            <a:pathLst>
              <a:path h="769947" w="4667105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76334" r="0" b="-107851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5940761" y="8501542"/>
            <a:ext cx="3389686" cy="2665365"/>
            <a:chOff x="0" y="0"/>
            <a:chExt cx="696717" cy="5478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354054" y="787624"/>
            <a:ext cx="2311589" cy="1817640"/>
            <a:chOff x="0" y="0"/>
            <a:chExt cx="696717" cy="5478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7293" y="0"/>
              <a:ext cx="682130" cy="547840"/>
            </a:xfrm>
            <a:custGeom>
              <a:avLst/>
              <a:gdLst/>
              <a:ahLst/>
              <a:cxnLst/>
              <a:rect r="r" b="b" t="t" l="l"/>
              <a:pathLst>
                <a:path h="547840" w="682130">
                  <a:moveTo>
                    <a:pt x="671465" y="298129"/>
                  </a:moveTo>
                  <a:lnTo>
                    <a:pt x="504182" y="523631"/>
                  </a:lnTo>
                  <a:cubicBezTo>
                    <a:pt x="492885" y="538860"/>
                    <a:pt x="475043" y="547840"/>
                    <a:pt x="456081" y="547840"/>
                  </a:cubicBezTo>
                  <a:lnTo>
                    <a:pt x="226050" y="547840"/>
                  </a:lnTo>
                  <a:cubicBezTo>
                    <a:pt x="207088" y="547840"/>
                    <a:pt x="189246" y="538860"/>
                    <a:pt x="177948" y="523631"/>
                  </a:cubicBezTo>
                  <a:lnTo>
                    <a:pt x="10666" y="298129"/>
                  </a:lnTo>
                  <a:cubicBezTo>
                    <a:pt x="0" y="283751"/>
                    <a:pt x="0" y="264088"/>
                    <a:pt x="10666" y="249711"/>
                  </a:cubicBezTo>
                  <a:lnTo>
                    <a:pt x="177948" y="24209"/>
                  </a:lnTo>
                  <a:cubicBezTo>
                    <a:pt x="189246" y="8980"/>
                    <a:pt x="207088" y="0"/>
                    <a:pt x="226050" y="0"/>
                  </a:cubicBezTo>
                  <a:lnTo>
                    <a:pt x="456081" y="0"/>
                  </a:lnTo>
                  <a:cubicBezTo>
                    <a:pt x="475043" y="0"/>
                    <a:pt x="492885" y="8980"/>
                    <a:pt x="504182" y="24209"/>
                  </a:cubicBezTo>
                  <a:lnTo>
                    <a:pt x="671465" y="249711"/>
                  </a:lnTo>
                  <a:cubicBezTo>
                    <a:pt x="682130" y="264088"/>
                    <a:pt x="682130" y="283751"/>
                    <a:pt x="671465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2715568" y="4607934"/>
            <a:ext cx="706386" cy="532438"/>
          </a:xfrm>
          <a:custGeom>
            <a:avLst/>
            <a:gdLst/>
            <a:ahLst/>
            <a:cxnLst/>
            <a:rect r="r" b="b" t="t" l="l"/>
            <a:pathLst>
              <a:path h="532438" w="706386">
                <a:moveTo>
                  <a:pt x="0" y="0"/>
                </a:moveTo>
                <a:lnTo>
                  <a:pt x="706385" y="0"/>
                </a:lnTo>
                <a:lnTo>
                  <a:pt x="706385" y="532438"/>
                </a:lnTo>
                <a:lnTo>
                  <a:pt x="0" y="5324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6229024" y="4483596"/>
            <a:ext cx="784055" cy="781115"/>
          </a:xfrm>
          <a:custGeom>
            <a:avLst/>
            <a:gdLst/>
            <a:ahLst/>
            <a:cxnLst/>
            <a:rect r="r" b="b" t="t" l="l"/>
            <a:pathLst>
              <a:path h="781115" w="784055">
                <a:moveTo>
                  <a:pt x="0" y="0"/>
                </a:moveTo>
                <a:lnTo>
                  <a:pt x="784055" y="0"/>
                </a:lnTo>
                <a:lnTo>
                  <a:pt x="784055" y="781115"/>
                </a:lnTo>
                <a:lnTo>
                  <a:pt x="0" y="7811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9849392" y="4483596"/>
            <a:ext cx="736077" cy="701114"/>
          </a:xfrm>
          <a:custGeom>
            <a:avLst/>
            <a:gdLst/>
            <a:ahLst/>
            <a:cxnLst/>
            <a:rect r="r" b="b" t="t" l="l"/>
            <a:pathLst>
              <a:path h="701114" w="736077">
                <a:moveTo>
                  <a:pt x="0" y="0"/>
                </a:moveTo>
                <a:lnTo>
                  <a:pt x="736077" y="0"/>
                </a:lnTo>
                <a:lnTo>
                  <a:pt x="736077" y="701113"/>
                </a:lnTo>
                <a:lnTo>
                  <a:pt x="0" y="7011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3354054" y="4430159"/>
            <a:ext cx="743163" cy="745025"/>
          </a:xfrm>
          <a:custGeom>
            <a:avLst/>
            <a:gdLst/>
            <a:ahLst/>
            <a:cxnLst/>
            <a:rect r="r" b="b" t="t" l="l"/>
            <a:pathLst>
              <a:path h="745025" w="743163">
                <a:moveTo>
                  <a:pt x="0" y="0"/>
                </a:moveTo>
                <a:lnTo>
                  <a:pt x="743162" y="0"/>
                </a:lnTo>
                <a:lnTo>
                  <a:pt x="743162" y="745025"/>
                </a:lnTo>
                <a:lnTo>
                  <a:pt x="0" y="7450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-2104488" y="-2010197"/>
            <a:ext cx="3859024" cy="3342880"/>
          </a:xfrm>
          <a:custGeom>
            <a:avLst/>
            <a:gdLst/>
            <a:ahLst/>
            <a:cxnLst/>
            <a:rect r="r" b="b" t="t" l="l"/>
            <a:pathLst>
              <a:path h="3342880" w="3859024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7892798" y="-267749"/>
            <a:ext cx="790404" cy="535499"/>
          </a:xfrm>
          <a:custGeom>
            <a:avLst/>
            <a:gdLst/>
            <a:ahLst/>
            <a:cxnLst/>
            <a:rect r="r" b="b" t="t" l="l"/>
            <a:pathLst>
              <a:path h="535499" w="790404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true" rot="-10800000">
            <a:off x="16553467" y="997576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6264716" y="2605264"/>
            <a:ext cx="5809337" cy="537986"/>
          </a:xfrm>
          <a:custGeom>
            <a:avLst/>
            <a:gdLst/>
            <a:ahLst/>
            <a:cxnLst/>
            <a:rect r="r" b="b" t="t" l="l"/>
            <a:pathLst>
              <a:path h="537986" w="5809337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-434569" r="0" b="-361689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5600052" y="5889510"/>
            <a:ext cx="3041563" cy="147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Fomento del trabajo en equipo, la innovación y el compromiso social, aplicando la formación integral de Duoc UC.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155965" y="5889510"/>
            <a:ext cx="3041563" cy="206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Abordaje de competencias técnicas (IA, seguridad, arquitectura de software, desarrollo web y animación) y habilidades blandas (comunicación, colaboración y ética profesional).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711878" y="5889510"/>
            <a:ext cx="3041563" cy="147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Creación de un dataset propio y trabajo con recursos limitados, potenciando la resolución de problemas, autonomía y creatividad.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76005" y="2267778"/>
          <a:ext cx="14011029" cy="7062788"/>
        </p:xfrm>
        <a:graphic>
          <a:graphicData uri="http://schemas.openxmlformats.org/drawingml/2006/table">
            <a:tbl>
              <a:tblPr/>
              <a:tblGrid>
                <a:gridCol w="646253"/>
                <a:gridCol w="13364776"/>
              </a:tblGrid>
              <a:tr h="6767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No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7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Competencias Disciplinares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8924"/>
                    </a:solidFill>
                  </a:tcPr>
                </a:tc>
              </a:tr>
              <a:tr h="8673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AC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GESTIONAR PROYECTOS INFORMÁTICOS, OFRECIENDO ALTERNATIVAS PARA LA TOMA DE DECISIONES DE ACUERDO A LOS REQUERIMIENTOS DE LA ORGANIZACIÓN.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73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OFRECER PROPUESTAS DE SOLUC</a:t>
                      </a:r>
                      <a:r>
                        <a:rPr lang="en-US" sz="1800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IÓN INFORMÁTICA ANALIZANDO DE FORMA INTEGRAL LOS PROCESOS DE ACUERDO A LOS REQUERIMIENTOS DE LA ORGANIZACIÓN.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73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REALIZAR PRUEBA</a:t>
                      </a:r>
                      <a:r>
                        <a:rPr lang="en-US" sz="1800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S DE CERTIFICACIÓN TANTO DE LOS PRODUCTOS COMO DE LOS PROCESOS UTILIZANDO BUENAS PRÁCTICAS DEFINIDAS POR LA INDUSTRIA.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8189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DESARROLLAR LA TRANSFORMACIÓN DE GRANDES VOLÚMENES DE DATOS PARA LA OBTENCIÓN DE INFORMACIÓN Y CONOCIMIENTO DE LA ORGANIZACIÓN A FIN DE APOYAR LA TOMA DE DECISIONES Y LA MEJORA DE LOS PROCESOS DE NEGOCIOS, DE ACUERDO A LAS NECESIDADES DE LA ORGANIZACIÓN.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73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CONSTRUIR PROGRAMAS Y RUTINAS DE VARIADA COMPLEJIDAD PARA DAR SOLUCIÓN A REQUERIMIENTOS DE LA ORGANIZACIÓN, ACORDES A TECNOLOGÍAS DE MERCADO Y UTILIZANDO BUENAS PRÁCTICAS DE CODIFICACIÓN.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73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06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43B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IMPLEMENTAR SOLUCIONES SISTÉMICAS INTEGRALES PARA AUTOMATIZAR U OPTIMIZAR PROCESOS DE NEGOCIO DE ACUERDO A LAS NECESIDADES DE LA ORGANIZACIÓN.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73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07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243B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243B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243B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243B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CONSTRUIR EL MODELO ARQUITECTÓNICO DE UNA SOLUCIÓN SISTÉMICA QUE SOPORTE LOS PROCESOS DE NEGOCIO DE ACUERDO LOS REQUERIMIENTOS DE LA ORGANIZACIÓN Y ESTÁNDARES INDUSTRIA.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243B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11233364" y="-3016834"/>
            <a:ext cx="5436464" cy="4671961"/>
            <a:chOff x="0" y="0"/>
            <a:chExt cx="812800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298" y="0"/>
              <a:ext cx="794205" cy="698500"/>
            </a:xfrm>
            <a:custGeom>
              <a:avLst/>
              <a:gdLst/>
              <a:ahLst/>
              <a:cxnLst/>
              <a:rect r="r" b="b" t="t" l="l"/>
              <a:pathLst>
                <a:path h="698500" w="794205">
                  <a:moveTo>
                    <a:pt x="779153" y="391100"/>
                  </a:moveTo>
                  <a:lnTo>
                    <a:pt x="624651" y="656650"/>
                  </a:lnTo>
                  <a:cubicBezTo>
                    <a:pt x="609576" y="682560"/>
                    <a:pt x="581860" y="698500"/>
                    <a:pt x="551884" y="698500"/>
                  </a:cubicBezTo>
                  <a:lnTo>
                    <a:pt x="242320" y="698500"/>
                  </a:lnTo>
                  <a:cubicBezTo>
                    <a:pt x="212344" y="698500"/>
                    <a:pt x="184628" y="682560"/>
                    <a:pt x="169553" y="656650"/>
                  </a:cubicBezTo>
                  <a:lnTo>
                    <a:pt x="15051" y="391100"/>
                  </a:lnTo>
                  <a:cubicBezTo>
                    <a:pt x="0" y="365230"/>
                    <a:pt x="0" y="333270"/>
                    <a:pt x="15051" y="307400"/>
                  </a:cubicBezTo>
                  <a:lnTo>
                    <a:pt x="169553" y="41850"/>
                  </a:lnTo>
                  <a:cubicBezTo>
                    <a:pt x="184628" y="15940"/>
                    <a:pt x="212344" y="0"/>
                    <a:pt x="242320" y="0"/>
                  </a:cubicBezTo>
                  <a:lnTo>
                    <a:pt x="551884" y="0"/>
                  </a:lnTo>
                  <a:cubicBezTo>
                    <a:pt x="581860" y="0"/>
                    <a:pt x="609576" y="15940"/>
                    <a:pt x="624651" y="41850"/>
                  </a:cubicBezTo>
                  <a:lnTo>
                    <a:pt x="779153" y="307400"/>
                  </a:lnTo>
                  <a:cubicBezTo>
                    <a:pt x="794204" y="333270"/>
                    <a:pt x="794204" y="365230"/>
                    <a:pt x="779153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251389" y="-364971"/>
            <a:ext cx="11341957" cy="6781109"/>
            <a:chOff x="0" y="0"/>
            <a:chExt cx="595880" cy="3562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5880" cy="356264"/>
            </a:xfrm>
            <a:custGeom>
              <a:avLst/>
              <a:gdLst/>
              <a:ahLst/>
              <a:cxnLst/>
              <a:rect r="r" b="b" t="t" l="l"/>
              <a:pathLst>
                <a:path h="356264" w="595880">
                  <a:moveTo>
                    <a:pt x="392680" y="0"/>
                  </a:moveTo>
                  <a:lnTo>
                    <a:pt x="0" y="0"/>
                  </a:lnTo>
                  <a:lnTo>
                    <a:pt x="203200" y="356264"/>
                  </a:lnTo>
                  <a:lnTo>
                    <a:pt x="595880" y="356264"/>
                  </a:lnTo>
                  <a:lnTo>
                    <a:pt x="392680" y="0"/>
                  </a:lnTo>
                  <a:close/>
                </a:path>
              </a:pathLst>
            </a:custGeom>
            <a:blipFill>
              <a:blip r:embed="rId3"/>
              <a:stretch>
                <a:fillRect l="0" t="-5717" r="0" b="-5717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198207" y="-1056669"/>
            <a:ext cx="2407352" cy="2085369"/>
          </a:xfrm>
          <a:custGeom>
            <a:avLst/>
            <a:gdLst/>
            <a:ahLst/>
            <a:cxnLst/>
            <a:rect r="r" b="b" t="t" l="l"/>
            <a:pathLst>
              <a:path h="2085369" w="2407352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827872" y="5872197"/>
            <a:ext cx="6920255" cy="5947094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304" y="0"/>
              <a:ext cx="798192" cy="698500"/>
            </a:xfrm>
            <a:custGeom>
              <a:avLst/>
              <a:gdLst/>
              <a:ahLst/>
              <a:cxnLst/>
              <a:rect r="r" b="b" t="t" l="l"/>
              <a:pathLst>
                <a:path h="698500" w="798192">
                  <a:moveTo>
                    <a:pt x="786367" y="382127"/>
                  </a:moveTo>
                  <a:lnTo>
                    <a:pt x="621425" y="665623"/>
                  </a:lnTo>
                  <a:cubicBezTo>
                    <a:pt x="609582" y="685978"/>
                    <a:pt x="587809" y="698500"/>
                    <a:pt x="564259" y="698500"/>
                  </a:cubicBezTo>
                  <a:lnTo>
                    <a:pt x="233933" y="698500"/>
                  </a:lnTo>
                  <a:cubicBezTo>
                    <a:pt x="210383" y="698500"/>
                    <a:pt x="188610" y="685978"/>
                    <a:pt x="176767" y="665623"/>
                  </a:cubicBezTo>
                  <a:lnTo>
                    <a:pt x="11825" y="382127"/>
                  </a:lnTo>
                  <a:cubicBezTo>
                    <a:pt x="0" y="361804"/>
                    <a:pt x="0" y="336696"/>
                    <a:pt x="11825" y="316373"/>
                  </a:cubicBezTo>
                  <a:lnTo>
                    <a:pt x="176767" y="32877"/>
                  </a:lnTo>
                  <a:cubicBezTo>
                    <a:pt x="188610" y="12522"/>
                    <a:pt x="210383" y="0"/>
                    <a:pt x="233933" y="0"/>
                  </a:cubicBezTo>
                  <a:lnTo>
                    <a:pt x="564259" y="0"/>
                  </a:lnTo>
                  <a:cubicBezTo>
                    <a:pt x="587809" y="0"/>
                    <a:pt x="609582" y="12522"/>
                    <a:pt x="621425" y="32877"/>
                  </a:cubicBezTo>
                  <a:lnTo>
                    <a:pt x="786367" y="316373"/>
                  </a:lnTo>
                  <a:cubicBezTo>
                    <a:pt x="798192" y="336696"/>
                    <a:pt x="798192" y="361804"/>
                    <a:pt x="786367" y="382127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259300" y="7949804"/>
            <a:ext cx="3297214" cy="2833543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064631" y="9966638"/>
            <a:ext cx="5377289" cy="480194"/>
            <a:chOff x="0" y="0"/>
            <a:chExt cx="1586687" cy="1416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86687" cy="141692"/>
            </a:xfrm>
            <a:custGeom>
              <a:avLst/>
              <a:gdLst/>
              <a:ahLst/>
              <a:cxnLst/>
              <a:rect r="r" b="b" t="t" l="l"/>
              <a:pathLst>
                <a:path h="141692" w="1586687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2733261" y="9366576"/>
            <a:ext cx="5210521" cy="4477792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439462" y="9918990"/>
            <a:ext cx="3297214" cy="2833543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-439462" y="9625716"/>
            <a:ext cx="1059176" cy="681844"/>
          </a:xfrm>
          <a:custGeom>
            <a:avLst/>
            <a:gdLst/>
            <a:ahLst/>
            <a:cxnLst/>
            <a:rect r="r" b="b" t="t" l="l"/>
            <a:pathLst>
              <a:path h="681844" w="1059176">
                <a:moveTo>
                  <a:pt x="0" y="0"/>
                </a:moveTo>
                <a:lnTo>
                  <a:pt x="1059175" y="0"/>
                </a:lnTo>
                <a:lnTo>
                  <a:pt x="1059175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700" y="721677"/>
            <a:ext cx="10597087" cy="125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0"/>
              </a:lnSpc>
              <a:spcBef>
                <a:spcPct val="0"/>
              </a:spcBef>
            </a:pPr>
            <a:r>
              <a:rPr lang="en-US" b="true" sz="4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RELACIÓN DEL PROYECTO APT CON LAS COMPETENCIAS DISCIPLINARES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0767" y="2247500"/>
            <a:ext cx="5172510" cy="517251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5148763" y="3211051"/>
            <a:ext cx="467329" cy="467329"/>
          </a:xfrm>
          <a:custGeom>
            <a:avLst/>
            <a:gdLst/>
            <a:ahLst/>
            <a:cxnLst/>
            <a:rect r="r" b="b" t="t" l="l"/>
            <a:pathLst>
              <a:path h="467329" w="467329">
                <a:moveTo>
                  <a:pt x="0" y="0"/>
                </a:moveTo>
                <a:lnTo>
                  <a:pt x="467329" y="0"/>
                </a:lnTo>
                <a:lnTo>
                  <a:pt x="467329" y="467329"/>
                </a:lnTo>
                <a:lnTo>
                  <a:pt x="0" y="467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36455" y="3191396"/>
            <a:ext cx="467329" cy="467329"/>
          </a:xfrm>
          <a:custGeom>
            <a:avLst/>
            <a:gdLst/>
            <a:ahLst/>
            <a:cxnLst/>
            <a:rect r="r" b="b" t="t" l="l"/>
            <a:pathLst>
              <a:path h="467329" w="467329">
                <a:moveTo>
                  <a:pt x="0" y="0"/>
                </a:moveTo>
                <a:lnTo>
                  <a:pt x="467329" y="0"/>
                </a:lnTo>
                <a:lnTo>
                  <a:pt x="467329" y="467330"/>
                </a:lnTo>
                <a:lnTo>
                  <a:pt x="0" y="4673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48763" y="5509600"/>
            <a:ext cx="467329" cy="467329"/>
          </a:xfrm>
          <a:custGeom>
            <a:avLst/>
            <a:gdLst/>
            <a:ahLst/>
            <a:cxnLst/>
            <a:rect r="r" b="b" t="t" l="l"/>
            <a:pathLst>
              <a:path h="467329" w="467329">
                <a:moveTo>
                  <a:pt x="0" y="0"/>
                </a:moveTo>
                <a:lnTo>
                  <a:pt x="467329" y="0"/>
                </a:lnTo>
                <a:lnTo>
                  <a:pt x="467329" y="467330"/>
                </a:lnTo>
                <a:lnTo>
                  <a:pt x="0" y="46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92779" y="5529255"/>
            <a:ext cx="467329" cy="467329"/>
          </a:xfrm>
          <a:custGeom>
            <a:avLst/>
            <a:gdLst/>
            <a:ahLst/>
            <a:cxnLst/>
            <a:rect r="r" b="b" t="t" l="l"/>
            <a:pathLst>
              <a:path h="467329" w="467329">
                <a:moveTo>
                  <a:pt x="0" y="0"/>
                </a:moveTo>
                <a:lnTo>
                  <a:pt x="467329" y="0"/>
                </a:lnTo>
                <a:lnTo>
                  <a:pt x="467329" y="467329"/>
                </a:lnTo>
                <a:lnTo>
                  <a:pt x="0" y="467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677307" y="9853789"/>
            <a:ext cx="3316080" cy="537986"/>
            <a:chOff x="0" y="0"/>
            <a:chExt cx="873371" cy="1416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73371" cy="141692"/>
            </a:xfrm>
            <a:custGeom>
              <a:avLst/>
              <a:gdLst/>
              <a:ahLst/>
              <a:cxnLst/>
              <a:rect r="r" b="b" t="t" l="l"/>
              <a:pathLst>
                <a:path h="141692" w="873371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767061" y="7977288"/>
            <a:ext cx="5210521" cy="4477792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815244" y="7977288"/>
            <a:ext cx="5210521" cy="4477792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619907" y="8437017"/>
            <a:ext cx="3297214" cy="2833543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086099" y="8646380"/>
            <a:ext cx="2809969" cy="2414817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1767061" y="-591955"/>
            <a:ext cx="3389686" cy="2665365"/>
            <a:chOff x="0" y="0"/>
            <a:chExt cx="696717" cy="5478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132205" y="3325860"/>
            <a:ext cx="2311589" cy="1817640"/>
            <a:chOff x="0" y="0"/>
            <a:chExt cx="696717" cy="5478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7293" y="0"/>
              <a:ext cx="682130" cy="547840"/>
            </a:xfrm>
            <a:custGeom>
              <a:avLst/>
              <a:gdLst/>
              <a:ahLst/>
              <a:cxnLst/>
              <a:rect r="r" b="b" t="t" l="l"/>
              <a:pathLst>
                <a:path h="547840" w="682130">
                  <a:moveTo>
                    <a:pt x="671465" y="298129"/>
                  </a:moveTo>
                  <a:lnTo>
                    <a:pt x="504182" y="523631"/>
                  </a:lnTo>
                  <a:cubicBezTo>
                    <a:pt x="492885" y="538860"/>
                    <a:pt x="475043" y="547840"/>
                    <a:pt x="456081" y="547840"/>
                  </a:cubicBezTo>
                  <a:lnTo>
                    <a:pt x="226050" y="547840"/>
                  </a:lnTo>
                  <a:cubicBezTo>
                    <a:pt x="207088" y="547840"/>
                    <a:pt x="189246" y="538860"/>
                    <a:pt x="177948" y="523631"/>
                  </a:cubicBezTo>
                  <a:lnTo>
                    <a:pt x="10666" y="298129"/>
                  </a:lnTo>
                  <a:cubicBezTo>
                    <a:pt x="0" y="283751"/>
                    <a:pt x="0" y="264088"/>
                    <a:pt x="10666" y="249711"/>
                  </a:cubicBezTo>
                  <a:lnTo>
                    <a:pt x="177948" y="24209"/>
                  </a:lnTo>
                  <a:cubicBezTo>
                    <a:pt x="189246" y="8980"/>
                    <a:pt x="207088" y="0"/>
                    <a:pt x="226050" y="0"/>
                  </a:cubicBezTo>
                  <a:lnTo>
                    <a:pt x="456081" y="0"/>
                  </a:lnTo>
                  <a:cubicBezTo>
                    <a:pt x="475043" y="0"/>
                    <a:pt x="492885" y="8980"/>
                    <a:pt x="504182" y="24209"/>
                  </a:cubicBezTo>
                  <a:lnTo>
                    <a:pt x="671465" y="249711"/>
                  </a:lnTo>
                  <a:cubicBezTo>
                    <a:pt x="682130" y="264088"/>
                    <a:pt x="682130" y="283751"/>
                    <a:pt x="671465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337609" y="631697"/>
            <a:ext cx="1361278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6000" strike="noStrike" u="non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RELACIÓN CON LOS INTERESES PROFESIONALES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382427" y="3857390"/>
            <a:ext cx="5458217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Aplicación de Metodologías Ágiles.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Coordinación de equipo, documentación, control de avance.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41313" y="3857390"/>
            <a:ext cx="6120474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Integración de servicios, diseño modular, pruebas funcionales.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Aplicación de buenas prácticas de programación y control de calidad.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616092" y="6081705"/>
            <a:ext cx="4962405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Implementación de reconocimiento de voz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Entrenamiento de modelos de predicción para LSCh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803784" y="6080089"/>
            <a:ext cx="6120474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Captura de movimiento</a:t>
            </a:r>
          </a:p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Creación de avatar y animaciones compatibles.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878239" y="3201526"/>
            <a:ext cx="392563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Gestión de Proyectos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064587" y="3201526"/>
            <a:ext cx="4883816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Desarrollo de Software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760230" y="5519730"/>
            <a:ext cx="5195226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Inteligencia Artificial y NLP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182596" y="5519730"/>
            <a:ext cx="5237909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true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Modelado y Animación 3D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382427" y="8307379"/>
            <a:ext cx="8593197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Además, fomentamos la inclusión y la comunicación accesible, generando un impacto social significativo. De esta manera, fortalecemos el enfoque ético y humano en el ámbito de la tecnología y la inteligencia artificial.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-339304" y="9992895"/>
            <a:ext cx="961113" cy="651154"/>
          </a:xfrm>
          <a:custGeom>
            <a:avLst/>
            <a:gdLst/>
            <a:ahLst/>
            <a:cxnLst/>
            <a:rect r="r" b="b" t="t" l="l"/>
            <a:pathLst>
              <a:path h="651154" w="961113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4043734" y="-92534"/>
            <a:ext cx="5809337" cy="537986"/>
          </a:xfrm>
          <a:custGeom>
            <a:avLst/>
            <a:gdLst/>
            <a:ahLst/>
            <a:cxnLst/>
            <a:rect r="r" b="b" t="t" l="l"/>
            <a:pathLst>
              <a:path h="537986" w="5809337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-434569" r="0" b="-361689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443720" y="3273975"/>
            <a:ext cx="10502929" cy="9025955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813" y="0"/>
              <a:ext cx="8031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75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9562753" y="9348534"/>
            <a:ext cx="3759752" cy="3332081"/>
          </a:xfrm>
          <a:custGeom>
            <a:avLst/>
            <a:gdLst/>
            <a:ahLst/>
            <a:cxnLst/>
            <a:rect r="r" b="b" t="t" l="l"/>
            <a:pathLst>
              <a:path h="3332081" w="3759752">
                <a:moveTo>
                  <a:pt x="0" y="3332081"/>
                </a:moveTo>
                <a:lnTo>
                  <a:pt x="3759752" y="3332081"/>
                </a:lnTo>
                <a:lnTo>
                  <a:pt x="3759752" y="0"/>
                </a:lnTo>
                <a:lnTo>
                  <a:pt x="0" y="0"/>
                </a:lnTo>
                <a:lnTo>
                  <a:pt x="0" y="3332081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038415" y="3810817"/>
            <a:ext cx="3389686" cy="2665365"/>
            <a:chOff x="0" y="0"/>
            <a:chExt cx="696717" cy="547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8289" y="0"/>
              <a:ext cx="680138" cy="547840"/>
            </a:xfrm>
            <a:custGeom>
              <a:avLst/>
              <a:gdLst/>
              <a:ahLst/>
              <a:cxnLst/>
              <a:rect r="r" b="b" t="t" l="l"/>
              <a:pathLst>
                <a:path h="547840" w="680138">
                  <a:moveTo>
                    <a:pt x="668016" y="301435"/>
                  </a:moveTo>
                  <a:lnTo>
                    <a:pt x="505639" y="520325"/>
                  </a:lnTo>
                  <a:cubicBezTo>
                    <a:pt x="492799" y="537634"/>
                    <a:pt x="472520" y="547840"/>
                    <a:pt x="450968" y="547840"/>
                  </a:cubicBezTo>
                  <a:lnTo>
                    <a:pt x="229170" y="547840"/>
                  </a:lnTo>
                  <a:cubicBezTo>
                    <a:pt x="207619" y="547840"/>
                    <a:pt x="187340" y="537634"/>
                    <a:pt x="174500" y="520325"/>
                  </a:cubicBezTo>
                  <a:lnTo>
                    <a:pt x="12122" y="301435"/>
                  </a:lnTo>
                  <a:cubicBezTo>
                    <a:pt x="0" y="285094"/>
                    <a:pt x="0" y="262745"/>
                    <a:pt x="12122" y="246405"/>
                  </a:cubicBezTo>
                  <a:lnTo>
                    <a:pt x="174500" y="27515"/>
                  </a:lnTo>
                  <a:cubicBezTo>
                    <a:pt x="187340" y="10206"/>
                    <a:pt x="207619" y="0"/>
                    <a:pt x="229170" y="0"/>
                  </a:cubicBezTo>
                  <a:lnTo>
                    <a:pt x="450968" y="0"/>
                  </a:lnTo>
                  <a:cubicBezTo>
                    <a:pt x="472520" y="0"/>
                    <a:pt x="492799" y="10206"/>
                    <a:pt x="505639" y="27515"/>
                  </a:cubicBezTo>
                  <a:lnTo>
                    <a:pt x="668016" y="246405"/>
                  </a:lnTo>
                  <a:cubicBezTo>
                    <a:pt x="680138" y="262745"/>
                    <a:pt x="680138" y="285094"/>
                    <a:pt x="668016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7353578">
            <a:off x="1207125" y="8414815"/>
            <a:ext cx="6279545" cy="1610757"/>
          </a:xfrm>
          <a:custGeom>
            <a:avLst/>
            <a:gdLst/>
            <a:ahLst/>
            <a:cxnLst/>
            <a:rect r="r" b="b" t="t" l="l"/>
            <a:pathLst>
              <a:path h="1610757" w="6279545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l="0" t="-1167" r="0" b="-1167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78345" y="6920033"/>
            <a:ext cx="3730241" cy="3205676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587" y="0"/>
              <a:ext cx="805626" cy="698500"/>
            </a:xfrm>
            <a:custGeom>
              <a:avLst/>
              <a:gdLst/>
              <a:ahLst/>
              <a:cxnLst/>
              <a:rect r="r" b="b" t="t" l="l"/>
              <a:pathLst>
                <a:path h="698500" w="805626">
                  <a:moveTo>
                    <a:pt x="799819" y="365395"/>
                  </a:moveTo>
                  <a:lnTo>
                    <a:pt x="615407" y="682355"/>
                  </a:lnTo>
                  <a:cubicBezTo>
                    <a:pt x="609591" y="692351"/>
                    <a:pt x="598899" y="698500"/>
                    <a:pt x="587334" y="698500"/>
                  </a:cubicBezTo>
                  <a:lnTo>
                    <a:pt x="218292" y="698500"/>
                  </a:lnTo>
                  <a:cubicBezTo>
                    <a:pt x="206727" y="698500"/>
                    <a:pt x="196035" y="692351"/>
                    <a:pt x="190219" y="682355"/>
                  </a:cubicBezTo>
                  <a:lnTo>
                    <a:pt x="5807" y="365395"/>
                  </a:lnTo>
                  <a:cubicBezTo>
                    <a:pt x="0" y="355415"/>
                    <a:pt x="0" y="343085"/>
                    <a:pt x="5807" y="333105"/>
                  </a:cubicBezTo>
                  <a:lnTo>
                    <a:pt x="190219" y="16145"/>
                  </a:lnTo>
                  <a:cubicBezTo>
                    <a:pt x="196035" y="6149"/>
                    <a:pt x="206727" y="0"/>
                    <a:pt x="218292" y="0"/>
                  </a:cubicBezTo>
                  <a:lnTo>
                    <a:pt x="587334" y="0"/>
                  </a:lnTo>
                  <a:cubicBezTo>
                    <a:pt x="598899" y="0"/>
                    <a:pt x="609591" y="6149"/>
                    <a:pt x="615407" y="16145"/>
                  </a:cubicBezTo>
                  <a:lnTo>
                    <a:pt x="799819" y="333105"/>
                  </a:lnTo>
                  <a:cubicBezTo>
                    <a:pt x="805626" y="343085"/>
                    <a:pt x="805626" y="355415"/>
                    <a:pt x="799819" y="3653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4451356" y="2283375"/>
            <a:ext cx="10159941" cy="8731199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268" y="0"/>
              <a:ext cx="802265" cy="698500"/>
            </a:xfrm>
            <a:custGeom>
              <a:avLst/>
              <a:gdLst/>
              <a:ahLst/>
              <a:cxnLst/>
              <a:rect r="r" b="b" t="t" l="l"/>
              <a:pathLst>
                <a:path h="698500" w="802265">
                  <a:moveTo>
                    <a:pt x="793737" y="372961"/>
                  </a:moveTo>
                  <a:lnTo>
                    <a:pt x="618127" y="674789"/>
                  </a:lnTo>
                  <a:cubicBezTo>
                    <a:pt x="609586" y="689469"/>
                    <a:pt x="593884" y="698500"/>
                    <a:pt x="576900" y="698500"/>
                  </a:cubicBezTo>
                  <a:lnTo>
                    <a:pt x="225364" y="698500"/>
                  </a:lnTo>
                  <a:cubicBezTo>
                    <a:pt x="208380" y="698500"/>
                    <a:pt x="192678" y="689469"/>
                    <a:pt x="184137" y="674789"/>
                  </a:cubicBezTo>
                  <a:lnTo>
                    <a:pt x="8527" y="372961"/>
                  </a:lnTo>
                  <a:cubicBezTo>
                    <a:pt x="0" y="358304"/>
                    <a:pt x="0" y="340196"/>
                    <a:pt x="8527" y="325539"/>
                  </a:cubicBezTo>
                  <a:lnTo>
                    <a:pt x="184137" y="23711"/>
                  </a:lnTo>
                  <a:cubicBezTo>
                    <a:pt x="192678" y="9031"/>
                    <a:pt x="208380" y="0"/>
                    <a:pt x="225364" y="0"/>
                  </a:cubicBezTo>
                  <a:lnTo>
                    <a:pt x="576900" y="0"/>
                  </a:lnTo>
                  <a:cubicBezTo>
                    <a:pt x="593884" y="0"/>
                    <a:pt x="609586" y="9031"/>
                    <a:pt x="618127" y="23711"/>
                  </a:cubicBezTo>
                  <a:lnTo>
                    <a:pt x="793737" y="325539"/>
                  </a:lnTo>
                  <a:cubicBezTo>
                    <a:pt x="802264" y="340196"/>
                    <a:pt x="802264" y="358304"/>
                    <a:pt x="793737" y="372961"/>
                  </a:cubicBezTo>
                  <a:close/>
                </a:path>
              </a:pathLst>
            </a:custGeom>
            <a:blipFill>
              <a:blip r:embed="rId6"/>
              <a:stretch>
                <a:fillRect l="-30205" t="0" r="-927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4673485" y="485603"/>
            <a:ext cx="7494335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FACTIBILIDAD DE DESARROLLO DEL PROYECTO APT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442629" y="-5751980"/>
            <a:ext cx="10502929" cy="9025955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813" y="0"/>
              <a:ext cx="803175" cy="698500"/>
            </a:xfrm>
            <a:custGeom>
              <a:avLst/>
              <a:gdLst/>
              <a:ahLst/>
              <a:cxnLst/>
              <a:rect r="r" b="b" t="t" l="l"/>
              <a:pathLst>
                <a:path h="698500" w="803175">
                  <a:moveTo>
                    <a:pt x="795383" y="370912"/>
                  </a:moveTo>
                  <a:lnTo>
                    <a:pt x="617391" y="676838"/>
                  </a:lnTo>
                  <a:cubicBezTo>
                    <a:pt x="609587" y="690249"/>
                    <a:pt x="595241" y="698500"/>
                    <a:pt x="579725" y="698500"/>
                  </a:cubicBezTo>
                  <a:lnTo>
                    <a:pt x="223449" y="698500"/>
                  </a:lnTo>
                  <a:cubicBezTo>
                    <a:pt x="207933" y="698500"/>
                    <a:pt x="193587" y="690249"/>
                    <a:pt x="185783" y="676838"/>
                  </a:cubicBezTo>
                  <a:lnTo>
                    <a:pt x="7791" y="370912"/>
                  </a:lnTo>
                  <a:cubicBezTo>
                    <a:pt x="0" y="357522"/>
                    <a:pt x="0" y="340978"/>
                    <a:pt x="7791" y="327588"/>
                  </a:cubicBezTo>
                  <a:lnTo>
                    <a:pt x="185783" y="21662"/>
                  </a:lnTo>
                  <a:cubicBezTo>
                    <a:pt x="193587" y="8251"/>
                    <a:pt x="207933" y="0"/>
                    <a:pt x="223449" y="0"/>
                  </a:cubicBezTo>
                  <a:lnTo>
                    <a:pt x="579725" y="0"/>
                  </a:lnTo>
                  <a:cubicBezTo>
                    <a:pt x="595241" y="0"/>
                    <a:pt x="609587" y="8251"/>
                    <a:pt x="617391" y="21662"/>
                  </a:cubicBezTo>
                  <a:lnTo>
                    <a:pt x="795383" y="327588"/>
                  </a:lnTo>
                  <a:cubicBezTo>
                    <a:pt x="803174" y="340978"/>
                    <a:pt x="803174" y="357522"/>
                    <a:pt x="795383" y="370912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573908" y="-4096368"/>
            <a:ext cx="8000049" cy="6875042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18" y="0"/>
              <a:ext cx="800164" cy="698500"/>
            </a:xfrm>
            <a:custGeom>
              <a:avLst/>
              <a:gdLst/>
              <a:ahLst/>
              <a:cxnLst/>
              <a:rect r="r" b="b" t="t" l="l"/>
              <a:pathLst>
                <a:path h="698500" w="800164">
                  <a:moveTo>
                    <a:pt x="789935" y="377690"/>
                  </a:moveTo>
                  <a:lnTo>
                    <a:pt x="619829" y="670060"/>
                  </a:lnTo>
                  <a:cubicBezTo>
                    <a:pt x="609584" y="687668"/>
                    <a:pt x="590750" y="698500"/>
                    <a:pt x="570379" y="698500"/>
                  </a:cubicBezTo>
                  <a:lnTo>
                    <a:pt x="229785" y="698500"/>
                  </a:lnTo>
                  <a:cubicBezTo>
                    <a:pt x="209414" y="698500"/>
                    <a:pt x="190580" y="687668"/>
                    <a:pt x="180335" y="670060"/>
                  </a:cubicBezTo>
                  <a:lnTo>
                    <a:pt x="10229" y="377690"/>
                  </a:lnTo>
                  <a:cubicBezTo>
                    <a:pt x="0" y="360109"/>
                    <a:pt x="0" y="338391"/>
                    <a:pt x="10229" y="320810"/>
                  </a:cubicBezTo>
                  <a:lnTo>
                    <a:pt x="180335" y="28440"/>
                  </a:lnTo>
                  <a:cubicBezTo>
                    <a:pt x="190580" y="10832"/>
                    <a:pt x="209414" y="0"/>
                    <a:pt x="229785" y="0"/>
                  </a:cubicBezTo>
                  <a:lnTo>
                    <a:pt x="570379" y="0"/>
                  </a:lnTo>
                  <a:cubicBezTo>
                    <a:pt x="590750" y="0"/>
                    <a:pt x="609584" y="10832"/>
                    <a:pt x="619829" y="28440"/>
                  </a:cubicBezTo>
                  <a:lnTo>
                    <a:pt x="789935" y="320810"/>
                  </a:lnTo>
                  <a:cubicBezTo>
                    <a:pt x="800164" y="338391"/>
                    <a:pt x="800164" y="360109"/>
                    <a:pt x="789935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925325" y="440431"/>
            <a:ext cx="3297214" cy="2833543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-988600" y="-658846"/>
            <a:ext cx="2966944" cy="2570115"/>
          </a:xfrm>
          <a:custGeom>
            <a:avLst/>
            <a:gdLst/>
            <a:ahLst/>
            <a:cxnLst/>
            <a:rect r="r" b="b" t="t" l="l"/>
            <a:pathLst>
              <a:path h="2570115" w="2966944">
                <a:moveTo>
                  <a:pt x="0" y="0"/>
                </a:moveTo>
                <a:lnTo>
                  <a:pt x="2966945" y="0"/>
                </a:lnTo>
                <a:lnTo>
                  <a:pt x="2966945" y="2570115"/>
                </a:lnTo>
                <a:lnTo>
                  <a:pt x="0" y="25701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675504" y="10059862"/>
            <a:ext cx="1351009" cy="454277"/>
          </a:xfrm>
          <a:custGeom>
            <a:avLst/>
            <a:gdLst/>
            <a:ahLst/>
            <a:cxnLst/>
            <a:rect r="r" b="b" t="t" l="l"/>
            <a:pathLst>
              <a:path h="454277" w="1351009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573908" y="-444369"/>
            <a:ext cx="1177504" cy="797759"/>
          </a:xfrm>
          <a:custGeom>
            <a:avLst/>
            <a:gdLst/>
            <a:ahLst/>
            <a:cxnLst/>
            <a:rect r="r" b="b" t="t" l="l"/>
            <a:pathLst>
              <a:path h="797759" w="1177504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true" rot="-10800000">
            <a:off x="16553467" y="997576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6768321" y="4047717"/>
            <a:ext cx="10482898" cy="6239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4601" indent="-297301" lvl="1">
              <a:lnSpc>
                <a:spcPts val="3855"/>
              </a:lnSpc>
              <a:buFont typeface="Arial"/>
              <a:buChar char="•"/>
            </a:pPr>
            <a:r>
              <a:rPr lang="en-US" sz="2754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Alcance acotado: Traducción de una sola palabra de voz a seña, permitiendo un flujo básico (voz → nube/servidor → animación en avatar).</a:t>
            </a:r>
          </a:p>
          <a:p>
            <a:pPr algn="l" marL="594601" indent="-297301" lvl="1">
              <a:lnSpc>
                <a:spcPts val="3855"/>
              </a:lnSpc>
              <a:buFont typeface="Arial"/>
              <a:buChar char="•"/>
            </a:pPr>
            <a:r>
              <a:rPr lang="en-US" sz="2754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Recursos disponibles: Uso de herramientas gratuitas como Blender, GODOT, AWS o Whisper, ajustados al contexto académico.</a:t>
            </a:r>
          </a:p>
          <a:p>
            <a:pPr algn="l" marL="594601" indent="-297301" lvl="1">
              <a:lnSpc>
                <a:spcPts val="3855"/>
              </a:lnSpc>
              <a:buFont typeface="Arial"/>
              <a:buChar char="•"/>
            </a:pPr>
            <a:r>
              <a:rPr lang="en-US" sz="2754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Desafíos: Falta de dataset validado de señas chilenas y ausencia de expertos, abordados con un diccionario visual propio y validación futura.</a:t>
            </a:r>
          </a:p>
          <a:p>
            <a:pPr algn="l" marL="594601" indent="-297301" lvl="1">
              <a:lnSpc>
                <a:spcPts val="3855"/>
              </a:lnSpc>
              <a:buFont typeface="Arial"/>
              <a:buChar char="•"/>
            </a:pPr>
            <a:r>
              <a:rPr lang="en-US" sz="2754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Viabilidad: Proyecto factible dentro del semestre, enfocado en funcionalidad mínima viable y gestión adecuada de recursos.</a:t>
            </a:r>
          </a:p>
          <a:p>
            <a:pPr algn="l">
              <a:lnSpc>
                <a:spcPts val="385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54948" y="2371905"/>
          <a:ext cx="10291772" cy="5393389"/>
        </p:xfrm>
        <a:graphic>
          <a:graphicData uri="http://schemas.openxmlformats.org/drawingml/2006/table">
            <a:tbl>
              <a:tblPr/>
              <a:tblGrid>
                <a:gridCol w="939958"/>
                <a:gridCol w="3760490"/>
                <a:gridCol w="5591324"/>
              </a:tblGrid>
              <a:tr h="9089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No</a:t>
                      </a:r>
                      <a:endParaRPr lang="en-US" sz="1100"/>
                    </a:p>
                  </a:txBody>
                  <a:tcPr marL="190206" marR="190206" marT="190206" marB="19020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7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OBJETIVO</a:t>
                      </a:r>
                      <a:endParaRPr lang="en-US" sz="1100"/>
                    </a:p>
                  </a:txBody>
                  <a:tcPr marL="190206" marR="190206" marT="190206" marB="19020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78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DESCRIPCIÓN</a:t>
                      </a:r>
                      <a:endParaRPr lang="en-US" sz="1100"/>
                    </a:p>
                  </a:txBody>
                  <a:tcPr marL="190206" marR="190206" marT="190206" marB="19020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8924"/>
                    </a:solidFill>
                  </a:tcPr>
                </a:tc>
              </a:tr>
              <a:tr h="11210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01</a:t>
                      </a:r>
                      <a:endParaRPr lang="en-US" sz="1100"/>
                    </a:p>
                  </a:txBody>
                  <a:tcPr marL="190206" marR="190206" marT="190206" marB="19020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Arquitectura del Sistema</a:t>
                      </a:r>
                      <a:endParaRPr lang="en-US" sz="1100"/>
                    </a:p>
                  </a:txBody>
                  <a:tcPr marL="190206" marR="190206" marT="190206" marB="19020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Diseñar la estructura básica (entrada de voz, procesamiento y salida visual).</a:t>
                      </a:r>
                      <a:endParaRPr lang="en-US" sz="1100"/>
                    </a:p>
                  </a:txBody>
                  <a:tcPr marL="190206" marR="190206" marT="190206" marB="19020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210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02</a:t>
                      </a:r>
                      <a:endParaRPr lang="en-US" sz="1100"/>
                    </a:p>
                  </a:txBody>
                  <a:tcPr marL="190206" marR="190206" marT="190206" marB="19020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Reconocimiento de Voz</a:t>
                      </a:r>
                      <a:endParaRPr lang="en-US" sz="1100"/>
                    </a:p>
                  </a:txBody>
                  <a:tcPr marL="190206" marR="190206" marT="190206" marB="19020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Implementar servicios libres o de bajo costo para la transcripción.</a:t>
                      </a:r>
                      <a:endParaRPr lang="en-US" sz="1100"/>
                    </a:p>
                  </a:txBody>
                  <a:tcPr marL="190206" marR="190206" marT="190206" marB="19020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210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03</a:t>
                      </a:r>
                      <a:endParaRPr lang="en-US" sz="1100"/>
                    </a:p>
                  </a:txBody>
                  <a:tcPr marL="190206" marR="190206" marT="190206" marB="19020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Animación 3D de Señas</a:t>
                      </a:r>
                      <a:endParaRPr lang="en-US" sz="1100"/>
                    </a:p>
                  </a:txBody>
                  <a:tcPr marL="190206" marR="190206" marT="190206" marB="19020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Crear una animación representando la seña definida.</a:t>
                      </a:r>
                      <a:endParaRPr lang="en-US" sz="1100"/>
                    </a:p>
                  </a:txBody>
                  <a:tcPr marL="190206" marR="190206" marT="190206" marB="19020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210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04</a:t>
                      </a:r>
                      <a:endParaRPr lang="en-US" sz="1100"/>
                    </a:p>
                  </a:txBody>
                  <a:tcPr marL="190206" marR="190206" marT="190206" marB="19020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243B55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Diccionario Visual LSCh</a:t>
                      </a:r>
                      <a:endParaRPr lang="en-US" sz="1100"/>
                    </a:p>
                  </a:txBody>
                  <a:tcPr marL="190206" marR="190206" marT="190206" marB="19020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43B55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Construir un diccionario básico con material propio (FreeMoCap).</a:t>
                      </a:r>
                      <a:endParaRPr lang="en-US" sz="1100"/>
                    </a:p>
                  </a:txBody>
                  <a:tcPr marL="190206" marR="190206" marT="190206" marB="190206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-1198207" y="-1056669"/>
            <a:ext cx="2407352" cy="2085369"/>
          </a:xfrm>
          <a:custGeom>
            <a:avLst/>
            <a:gdLst/>
            <a:ahLst/>
            <a:cxnLst/>
            <a:rect r="r" b="b" t="t" l="l"/>
            <a:pathLst>
              <a:path h="2085369" w="2407352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246720" y="1415245"/>
            <a:ext cx="6920255" cy="5947094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304" y="0"/>
              <a:ext cx="798192" cy="698500"/>
            </a:xfrm>
            <a:custGeom>
              <a:avLst/>
              <a:gdLst/>
              <a:ahLst/>
              <a:cxnLst/>
              <a:rect r="r" b="b" t="t" l="l"/>
              <a:pathLst>
                <a:path h="698500" w="798192">
                  <a:moveTo>
                    <a:pt x="786367" y="382127"/>
                  </a:moveTo>
                  <a:lnTo>
                    <a:pt x="621425" y="665623"/>
                  </a:lnTo>
                  <a:cubicBezTo>
                    <a:pt x="609582" y="685978"/>
                    <a:pt x="587809" y="698500"/>
                    <a:pt x="564259" y="698500"/>
                  </a:cubicBezTo>
                  <a:lnTo>
                    <a:pt x="233933" y="698500"/>
                  </a:lnTo>
                  <a:cubicBezTo>
                    <a:pt x="210383" y="698500"/>
                    <a:pt x="188610" y="685978"/>
                    <a:pt x="176767" y="665623"/>
                  </a:cubicBezTo>
                  <a:lnTo>
                    <a:pt x="11825" y="382127"/>
                  </a:lnTo>
                  <a:cubicBezTo>
                    <a:pt x="0" y="361804"/>
                    <a:pt x="0" y="336696"/>
                    <a:pt x="11825" y="316373"/>
                  </a:cubicBezTo>
                  <a:lnTo>
                    <a:pt x="176767" y="32877"/>
                  </a:lnTo>
                  <a:cubicBezTo>
                    <a:pt x="188610" y="12522"/>
                    <a:pt x="210383" y="0"/>
                    <a:pt x="233933" y="0"/>
                  </a:cubicBezTo>
                  <a:lnTo>
                    <a:pt x="564259" y="0"/>
                  </a:lnTo>
                  <a:cubicBezTo>
                    <a:pt x="587809" y="0"/>
                    <a:pt x="609582" y="12522"/>
                    <a:pt x="621425" y="32877"/>
                  </a:cubicBezTo>
                  <a:lnTo>
                    <a:pt x="786367" y="316373"/>
                  </a:lnTo>
                  <a:cubicBezTo>
                    <a:pt x="798192" y="336696"/>
                    <a:pt x="798192" y="361804"/>
                    <a:pt x="786367" y="382127"/>
                  </a:cubicBezTo>
                  <a:close/>
                </a:path>
              </a:pathLst>
            </a:custGeom>
            <a:solidFill>
              <a:srgbClr val="16578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64631" y="9966638"/>
            <a:ext cx="5377289" cy="480194"/>
            <a:chOff x="0" y="0"/>
            <a:chExt cx="1586687" cy="1416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6687" cy="141692"/>
            </a:xfrm>
            <a:custGeom>
              <a:avLst/>
              <a:gdLst/>
              <a:ahLst/>
              <a:cxnLst/>
              <a:rect r="r" b="b" t="t" l="l"/>
              <a:pathLst>
                <a:path h="141692" w="1586687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857752" y="9108498"/>
            <a:ext cx="5210521" cy="4477792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439462" y="9918990"/>
            <a:ext cx="3297214" cy="2833543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477908" y="8728330"/>
            <a:ext cx="1059176" cy="681844"/>
          </a:xfrm>
          <a:custGeom>
            <a:avLst/>
            <a:gdLst/>
            <a:ahLst/>
            <a:cxnLst/>
            <a:rect r="r" b="b" t="t" l="l"/>
            <a:pathLst>
              <a:path h="681844" w="1059176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712152"/>
            <a:ext cx="1072996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  <a:spcBef>
                <a:spcPct val="0"/>
              </a:spcBef>
            </a:pPr>
            <a:r>
              <a:rPr lang="en-US" b="true" sz="600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 ESPECÍFICOS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10800000">
            <a:off x="-308460" y="-758506"/>
            <a:ext cx="2164275" cy="1111896"/>
          </a:xfrm>
          <a:custGeom>
            <a:avLst/>
            <a:gdLst/>
            <a:ahLst/>
            <a:cxnLst/>
            <a:rect r="r" b="b" t="t" l="l"/>
            <a:pathLst>
              <a:path h="1111896" w="2164275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906512" y="1734099"/>
            <a:ext cx="3600670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25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 GENERAL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80986" y="3460144"/>
            <a:ext cx="5051722" cy="319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4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MVP VOZ–LSCH: DESARROLLAR UN PROTOTIPO QUE TRADUZCA VOZ A ANIMACIÓN 3D EN LSCH.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4950548" y="8567285"/>
            <a:ext cx="5210521" cy="4477792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6097701" y="9027014"/>
            <a:ext cx="3297214" cy="2833543"/>
            <a:chOff x="0" y="0"/>
            <a:chExt cx="812800" cy="698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4058" y="0"/>
              <a:ext cx="804684" cy="698500"/>
            </a:xfrm>
            <a:custGeom>
              <a:avLst/>
              <a:gdLst/>
              <a:ahLst/>
              <a:cxnLst/>
              <a:rect r="r" b="b" t="t" l="l"/>
              <a:pathLst>
                <a:path h="698500" w="804684">
                  <a:moveTo>
                    <a:pt x="798115" y="367516"/>
                  </a:moveTo>
                  <a:lnTo>
                    <a:pt x="616169" y="680234"/>
                  </a:lnTo>
                  <a:cubicBezTo>
                    <a:pt x="609590" y="691543"/>
                    <a:pt x="597493" y="698500"/>
                    <a:pt x="584410" y="698500"/>
                  </a:cubicBezTo>
                  <a:lnTo>
                    <a:pt x="220274" y="698500"/>
                  </a:lnTo>
                  <a:cubicBezTo>
                    <a:pt x="207191" y="698500"/>
                    <a:pt x="195094" y="691543"/>
                    <a:pt x="188515" y="680234"/>
                  </a:cubicBezTo>
                  <a:lnTo>
                    <a:pt x="6569" y="367516"/>
                  </a:lnTo>
                  <a:cubicBezTo>
                    <a:pt x="0" y="356225"/>
                    <a:pt x="0" y="342275"/>
                    <a:pt x="6569" y="330984"/>
                  </a:cubicBezTo>
                  <a:lnTo>
                    <a:pt x="188515" y="18266"/>
                  </a:lnTo>
                  <a:cubicBezTo>
                    <a:pt x="195094" y="6957"/>
                    <a:pt x="207191" y="0"/>
                    <a:pt x="220274" y="0"/>
                  </a:cubicBezTo>
                  <a:lnTo>
                    <a:pt x="584410" y="0"/>
                  </a:lnTo>
                  <a:cubicBezTo>
                    <a:pt x="597493" y="0"/>
                    <a:pt x="609590" y="6957"/>
                    <a:pt x="616169" y="18266"/>
                  </a:cubicBezTo>
                  <a:lnTo>
                    <a:pt x="798115" y="330984"/>
                  </a:lnTo>
                  <a:cubicBezTo>
                    <a:pt x="804684" y="342275"/>
                    <a:pt x="804684" y="356225"/>
                    <a:pt x="798115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5682739" y="-2508868"/>
            <a:ext cx="5210521" cy="4477792"/>
            <a:chOff x="0" y="0"/>
            <a:chExt cx="812800" cy="698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9701" y="0"/>
              <a:ext cx="793399" cy="698500"/>
            </a:xfrm>
            <a:custGeom>
              <a:avLst/>
              <a:gdLst/>
              <a:ahLst/>
              <a:cxnLst/>
              <a:rect r="r" b="b" t="t" l="l"/>
              <a:pathLst>
                <a:path h="698500" w="793399">
                  <a:moveTo>
                    <a:pt x="777694" y="392915"/>
                  </a:moveTo>
                  <a:lnTo>
                    <a:pt x="625304" y="654835"/>
                  </a:lnTo>
                  <a:cubicBezTo>
                    <a:pt x="609575" y="681869"/>
                    <a:pt x="580658" y="698500"/>
                    <a:pt x="549381" y="698500"/>
                  </a:cubicBezTo>
                  <a:lnTo>
                    <a:pt x="244017" y="698500"/>
                  </a:lnTo>
                  <a:cubicBezTo>
                    <a:pt x="212740" y="698500"/>
                    <a:pt x="183823" y="681869"/>
                    <a:pt x="168094" y="654835"/>
                  </a:cubicBezTo>
                  <a:lnTo>
                    <a:pt x="15704" y="392915"/>
                  </a:lnTo>
                  <a:cubicBezTo>
                    <a:pt x="0" y="365923"/>
                    <a:pt x="0" y="332577"/>
                    <a:pt x="15704" y="305585"/>
                  </a:cubicBezTo>
                  <a:lnTo>
                    <a:pt x="168094" y="43665"/>
                  </a:lnTo>
                  <a:cubicBezTo>
                    <a:pt x="183823" y="16631"/>
                    <a:pt x="212740" y="0"/>
                    <a:pt x="244017" y="0"/>
                  </a:cubicBezTo>
                  <a:lnTo>
                    <a:pt x="549381" y="0"/>
                  </a:lnTo>
                  <a:cubicBezTo>
                    <a:pt x="580658" y="0"/>
                    <a:pt x="609575" y="16631"/>
                    <a:pt x="625304" y="43665"/>
                  </a:cubicBezTo>
                  <a:lnTo>
                    <a:pt x="777694" y="305585"/>
                  </a:lnTo>
                  <a:cubicBezTo>
                    <a:pt x="793398" y="332577"/>
                    <a:pt x="793398" y="365923"/>
                    <a:pt x="777694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6883015" y="306811"/>
            <a:ext cx="2809969" cy="2414817"/>
            <a:chOff x="0" y="0"/>
            <a:chExt cx="812800" cy="6985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4762" y="0"/>
              <a:ext cx="803277" cy="698500"/>
            </a:xfrm>
            <a:custGeom>
              <a:avLst/>
              <a:gdLst/>
              <a:ahLst/>
              <a:cxnLst/>
              <a:rect r="r" b="b" t="t" l="l"/>
              <a:pathLst>
                <a:path h="698500" w="803277">
                  <a:moveTo>
                    <a:pt x="795568" y="370683"/>
                  </a:moveTo>
                  <a:lnTo>
                    <a:pt x="617308" y="677067"/>
                  </a:lnTo>
                  <a:cubicBezTo>
                    <a:pt x="609588" y="690337"/>
                    <a:pt x="595394" y="698500"/>
                    <a:pt x="580042" y="698500"/>
                  </a:cubicBezTo>
                  <a:lnTo>
                    <a:pt x="223234" y="698500"/>
                  </a:lnTo>
                  <a:cubicBezTo>
                    <a:pt x="207882" y="698500"/>
                    <a:pt x="193688" y="690337"/>
                    <a:pt x="185968" y="677067"/>
                  </a:cubicBezTo>
                  <a:lnTo>
                    <a:pt x="7708" y="370683"/>
                  </a:lnTo>
                  <a:cubicBezTo>
                    <a:pt x="0" y="357434"/>
                    <a:pt x="0" y="341066"/>
                    <a:pt x="7708" y="327817"/>
                  </a:cubicBezTo>
                  <a:lnTo>
                    <a:pt x="185968" y="21433"/>
                  </a:lnTo>
                  <a:cubicBezTo>
                    <a:pt x="193688" y="8163"/>
                    <a:pt x="207882" y="0"/>
                    <a:pt x="223234" y="0"/>
                  </a:cubicBezTo>
                  <a:lnTo>
                    <a:pt x="580042" y="0"/>
                  </a:lnTo>
                  <a:cubicBezTo>
                    <a:pt x="595394" y="0"/>
                    <a:pt x="609588" y="8163"/>
                    <a:pt x="617308" y="21433"/>
                  </a:cubicBezTo>
                  <a:lnTo>
                    <a:pt x="795568" y="327817"/>
                  </a:lnTo>
                  <a:cubicBezTo>
                    <a:pt x="803276" y="341066"/>
                    <a:pt x="803276" y="357434"/>
                    <a:pt x="795568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DAGxlB5DBwY</dc:identifier>
  <dcterms:modified xsi:type="dcterms:W3CDTF">2011-08-01T06:04:30Z</dcterms:modified>
  <cp:revision>1</cp:revision>
  <dc:title>Presentación Proyecto</dc:title>
</cp:coreProperties>
</file>